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66" r:id="rId3"/>
    <p:sldId id="289" r:id="rId4"/>
    <p:sldId id="261" r:id="rId5"/>
    <p:sldId id="267" r:id="rId6"/>
    <p:sldId id="275" r:id="rId7"/>
    <p:sldId id="268" r:id="rId8"/>
    <p:sldId id="273" r:id="rId9"/>
    <p:sldId id="270" r:id="rId10"/>
    <p:sldId id="294" r:id="rId11"/>
    <p:sldId id="269" r:id="rId12"/>
    <p:sldId id="274" r:id="rId13"/>
    <p:sldId id="256" r:id="rId14"/>
    <p:sldId id="271" r:id="rId15"/>
    <p:sldId id="262" r:id="rId16"/>
    <p:sldId id="279" r:id="rId17"/>
    <p:sldId id="280" r:id="rId18"/>
    <p:sldId id="281" r:id="rId19"/>
    <p:sldId id="282" r:id="rId20"/>
    <p:sldId id="263" r:id="rId21"/>
    <p:sldId id="291" r:id="rId22"/>
    <p:sldId id="264" r:id="rId23"/>
    <p:sldId id="283" r:id="rId24"/>
    <p:sldId id="284" r:id="rId25"/>
    <p:sldId id="285" r:id="rId26"/>
    <p:sldId id="287" r:id="rId27"/>
    <p:sldId id="288" r:id="rId28"/>
    <p:sldId id="265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FF0066"/>
    <a:srgbClr val="00B0F0"/>
    <a:srgbClr val="00CC99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98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AC02E9-288D-44E0-A416-74428F90D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9CD947A-33B3-49AB-9B2D-8308EF624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D079E8-7C6F-4280-8864-75BF53DB8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A5AB24-7DAF-4EEE-8423-F04281E0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CDE420-0D41-4574-A72D-C9D682DD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8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C32633-8911-4E81-BB8D-0520D583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D8F23A7-6642-45EA-B17D-F76456836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21CAC3-7EC0-4B63-895B-6EAF1C01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6E6A19-1931-4442-B607-7C1F87AE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73E7AD-EB8E-497B-BF29-5930FF94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95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1B5E04D-F11B-445A-8F5F-05C50D1C4F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A415B3E-6891-4B3D-B39B-6A336FD6E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38C29F-46BF-4972-BC0C-EC98FDBB1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EFFDB4-7737-49AA-88D0-325F9865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F5754C-8205-44C5-B364-914092E4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C48868-7467-4634-B05A-209B639A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233711-5F52-4174-8194-F9C9031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04DCC3-EC23-4848-8D4F-61761CBF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33BD3-C2F4-4AA1-AE84-4EF8E9A9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3BA1DD-54A3-4506-AABA-D0A50FF5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3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9F98E-6628-48DF-AEE6-0F028EC0D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3383D9-E958-40CA-96B8-A03CDE5A0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2D6579-B15E-4E48-8953-FBC442141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176171-6661-4EA3-9BA9-1D3230B1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48461F-C0E4-4554-8540-8E668E30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4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925356-9989-455E-BA9F-2A8BAE7B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873F00-DA84-489F-969B-251AA2852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BDF9D7-59EA-4CA2-B936-BAD9D633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68D96D5-F5FF-40FF-A320-8D1F9AEA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B448DAF-9D8B-48F3-A382-80631456E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E98C8A-1D18-4CBB-842E-491C6E93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5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A89C79-477C-4ED0-8D88-F9A0C135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40FAA0-8CAA-4C6E-A7C9-47291F726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AFC8358-C5DA-4942-9187-A650DFB27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080886-9CA3-431F-A310-D119C4D4C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286962-2AD3-4CAC-8CA2-01B59C42A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FA2C16B-7D09-4E63-BB93-7F53E068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EC9BA79-D50D-441A-9A9E-6466D0C1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0703784-A2B6-4554-AE10-02A78EB0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09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8D7576-C3E9-405B-B3DC-46430A81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E5D8C30-CA5F-41F6-A74E-D11C4534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78C681-3FD2-4985-AFA4-AE84F34D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CF2BB29-9E09-416E-86FA-2E901B60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09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C3F2051-89ED-4A86-8549-238F8358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DB979FB-EB0C-4E84-84FE-BB6409E46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BC2AC2C-D36F-4FDF-BC48-3CFB5587B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5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722C71-245A-4C0C-B0D7-4743AB41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5C1E1F-B621-4CE0-90C3-554D3360E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2FA2A57-EDD6-4472-BEC2-5A5FF4580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1E8B91F-AD85-4528-BF4E-4A9773E9B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2906B8-FE8D-429F-84C4-88795D81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D3F6163-C23E-4D32-A2CD-F4C89681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76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DBDAA6-090F-4062-B6AC-C745F5CBA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E77991F-8402-4779-995A-04DE0069BB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A92737D-1DC3-4108-8C0C-3CFD06714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F41F347-7062-440A-BE33-A778518C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426468-B802-4EF6-A9D9-A863C6FC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34DE3A-BEA1-4ED1-BFF1-2C7487B3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42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57AB948-0AE6-4480-B192-D396FEC6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414939F-2AA3-472A-B922-9579818F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CE6184-9B01-45EA-8D8A-F5881AB04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473CD-EDBC-4056-B618-26B14DCD5662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6C60D-816D-48BE-88FA-B3A473EB5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A3E011-AD21-4E61-8C9E-00A7A2494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3F70C-6421-417D-A76F-7834B70C48E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7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54" y="44929"/>
            <a:ext cx="12054000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256" y="-25605"/>
            <a:ext cx="4200744" cy="678898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000" y="136073"/>
            <a:ext cx="2767824" cy="15546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1332" y="2356830"/>
            <a:ext cx="64836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 smtClean="0">
                <a:solidFill>
                  <a:srgbClr val="7030A0"/>
                </a:solidFill>
              </a:rPr>
              <a:t>Analyse les journaux avec </a:t>
            </a:r>
            <a:r>
              <a:rPr lang="fr-FR" sz="4000" dirty="0" err="1" smtClean="0">
                <a:solidFill>
                  <a:srgbClr val="7030A0"/>
                </a:solidFill>
              </a:rPr>
              <a:t>hive</a:t>
            </a:r>
            <a:endParaRPr lang="fr-FR" sz="40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85943" y="385311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>
                <a:solidFill>
                  <a:srgbClr val="002060"/>
                </a:solidFill>
              </a:rPr>
              <a:t>Réalisé </a:t>
            </a:r>
            <a:r>
              <a:rPr lang="it-IT" b="1" dirty="0" smtClean="0">
                <a:solidFill>
                  <a:srgbClr val="002060"/>
                </a:solidFill>
              </a:rPr>
              <a:t>par </a:t>
            </a:r>
            <a:r>
              <a:rPr lang="it-IT" dirty="0" smtClean="0"/>
              <a:t>:</a:t>
            </a:r>
          </a:p>
          <a:p>
            <a:r>
              <a:rPr lang="it-IT" dirty="0" smtClean="0"/>
              <a:t>Aroua Habib</a:t>
            </a:r>
          </a:p>
          <a:p>
            <a:r>
              <a:rPr lang="it-IT" dirty="0" smtClean="0"/>
              <a:t>Trabelsi Manel</a:t>
            </a:r>
          </a:p>
          <a:p>
            <a:r>
              <a:rPr lang="it-IT" dirty="0" smtClean="0"/>
              <a:t>Najjar Anas</a:t>
            </a:r>
            <a:endParaRPr lang="it-IT" dirty="0"/>
          </a:p>
          <a:p>
            <a:r>
              <a:rPr lang="it-IT" dirty="0"/>
              <a:t>Trabelsi </a:t>
            </a:r>
            <a:r>
              <a:rPr lang="it-IT" dirty="0" smtClean="0"/>
              <a:t>Imen</a:t>
            </a:r>
            <a:endParaRPr lang="it-IT" dirty="0"/>
          </a:p>
        </p:txBody>
      </p:sp>
      <p:sp>
        <p:nvSpPr>
          <p:cNvPr id="10" name="Rectangle 9"/>
          <p:cNvSpPr/>
          <p:nvPr/>
        </p:nvSpPr>
        <p:spPr>
          <a:xfrm>
            <a:off x="4485943" y="5605653"/>
            <a:ext cx="3689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Encadré par </a:t>
            </a:r>
            <a:r>
              <a:rPr lang="fr-FR" dirty="0"/>
              <a:t>: Mr.  </a:t>
            </a:r>
            <a:r>
              <a:rPr lang="fr-FR" dirty="0" err="1"/>
              <a:t>Aymen</a:t>
            </a:r>
            <a:r>
              <a:rPr lang="fr-FR" dirty="0"/>
              <a:t> HAJ KACEM</a:t>
            </a:r>
          </a:p>
        </p:txBody>
      </p:sp>
    </p:spTree>
    <p:extLst>
      <p:ext uri="{BB962C8B-B14F-4D97-AF65-F5344CB8AC3E}">
        <p14:creationId xmlns:p14="http://schemas.microsoft.com/office/powerpoint/2010/main" val="57252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28401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3487" y="64730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4-  Besoins </a:t>
            </a:r>
            <a:r>
              <a:rPr lang="fr-FR" sz="2400" b="1" dirty="0">
                <a:solidFill>
                  <a:srgbClr val="0070C0"/>
                </a:solidFill>
              </a:rPr>
              <a:t>fonctionnels : </a:t>
            </a:r>
            <a:endParaRPr lang="fr-FR" sz="2400" b="1" dirty="0" smtClean="0">
              <a:solidFill>
                <a:srgbClr val="0070C0"/>
              </a:solidFill>
            </a:endParaRPr>
          </a:p>
          <a:p>
            <a:endParaRPr lang="fr-FR" dirty="0"/>
          </a:p>
          <a:p>
            <a:r>
              <a:rPr lang="fr-FR" dirty="0" smtClean="0"/>
              <a:t> </a:t>
            </a:r>
            <a:r>
              <a:rPr lang="fr-FR" dirty="0"/>
              <a:t>Appliquer des analyses sur les données du Data </a:t>
            </a:r>
            <a:r>
              <a:rPr lang="fr-FR" dirty="0" err="1"/>
              <a:t>Warehouse</a:t>
            </a:r>
            <a:r>
              <a:rPr lang="fr-FR" dirty="0"/>
              <a:t>.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42" y="1852817"/>
            <a:ext cx="8333954" cy="45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5911A39-B343-490B-ACA4-B67209CC9A8B}"/>
              </a:ext>
            </a:extLst>
          </p:cNvPr>
          <p:cNvGrpSpPr/>
          <p:nvPr/>
        </p:nvGrpSpPr>
        <p:grpSpPr>
          <a:xfrm>
            <a:off x="-97971" y="0"/>
            <a:ext cx="12279884" cy="6858000"/>
            <a:chOff x="0" y="0"/>
            <a:chExt cx="1227988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2A2093D-9FD1-4CCD-9EC3-1367239F8169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43C1F38D-6C65-4A37-BD6C-48D20A2F9BA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854F66B7-3CDB-4A3D-8812-C4308053C287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AD17761-85D2-4395-961B-6BEB41E72DC9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DAB5783-C42F-4128-804A-32F6175C2C2F}"/>
              </a:ext>
            </a:extLst>
          </p:cNvPr>
          <p:cNvGrpSpPr/>
          <p:nvPr/>
        </p:nvGrpSpPr>
        <p:grpSpPr>
          <a:xfrm>
            <a:off x="-636827" y="0"/>
            <a:ext cx="12279884" cy="6858000"/>
            <a:chOff x="0" y="0"/>
            <a:chExt cx="12279884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DEAAE514-1A69-4C5A-B065-129852D5FFC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01FA911-FDBD-4C7C-ABB8-D08F5C422FBE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9E70823-17C1-416E-B2E7-53D69043D3FC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F891DB3-A893-4523-B8C7-CC0DA5837D3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29DCFAD-A9BA-4534-AA2E-AE07D96EB250}"/>
              </a:ext>
            </a:extLst>
          </p:cNvPr>
          <p:cNvGrpSpPr/>
          <p:nvPr/>
        </p:nvGrpSpPr>
        <p:grpSpPr>
          <a:xfrm>
            <a:off x="-1217296" y="0"/>
            <a:ext cx="12279884" cy="6858000"/>
            <a:chOff x="0" y="0"/>
            <a:chExt cx="12279884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357D33AD-43B8-4199-BFE1-C96347552BBF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AEEEA74-4733-4817-B224-760A402FDE0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D754D4F-1C13-4501-868B-B17960D67A30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A4AAD3D-5278-4E39-9A18-A14AE89C9CE0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19DE98A-241F-4D88-80A0-41DF575C299C}"/>
              </a:ext>
            </a:extLst>
          </p:cNvPr>
          <p:cNvGrpSpPr/>
          <p:nvPr/>
        </p:nvGrpSpPr>
        <p:grpSpPr>
          <a:xfrm>
            <a:off x="-1832502" y="0"/>
            <a:ext cx="12279884" cy="6858000"/>
            <a:chOff x="0" y="0"/>
            <a:chExt cx="12279884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3C97015-A309-4A71-BC7F-2792AFC51E5C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4C37CE1E-EE35-4197-A09B-48AAD0CFD38F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E6BFF2C2-0BF5-48D7-A435-AD0D1DD11071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0A71A4B-6946-411E-96FD-F9C3B2F4607F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02F1987-0A71-4DFF-A5FE-74A7F7486AA4}"/>
              </a:ext>
            </a:extLst>
          </p:cNvPr>
          <p:cNvGrpSpPr/>
          <p:nvPr/>
        </p:nvGrpSpPr>
        <p:grpSpPr>
          <a:xfrm>
            <a:off x="-11045498" y="0"/>
            <a:ext cx="12279884" cy="6858000"/>
            <a:chOff x="0" y="0"/>
            <a:chExt cx="12279884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4482F011-F94D-42CD-851A-D5BE6E7FD26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3F1AE53-AB71-435E-97BA-B3381F76BA8E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28CA81D2-1DF6-46D7-8AE5-58C37A996DFD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0009C90-E2AF-407E-A98E-7F7D72FC0D4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790156" y="325316"/>
            <a:ext cx="7239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</a:rPr>
              <a:t>Sprint 1 (Mise en place du Data </a:t>
            </a:r>
            <a:r>
              <a:rPr lang="fr-FR" sz="2400" b="1" dirty="0">
                <a:solidFill>
                  <a:srgbClr val="7030A0"/>
                </a:solidFill>
              </a:rPr>
              <a:t>Warehouse</a:t>
            </a:r>
            <a:r>
              <a:rPr lang="fr-FR" sz="2400" b="1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6010" y="1019964"/>
            <a:ext cx="474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2400" dirty="0" smtClean="0">
                <a:solidFill>
                  <a:srgbClr val="0070C0"/>
                </a:solidFill>
              </a:rPr>
              <a:t>Conception </a:t>
            </a:r>
            <a:r>
              <a:rPr lang="fr-FR" sz="2400" dirty="0">
                <a:solidFill>
                  <a:srgbClr val="0070C0"/>
                </a:solidFill>
              </a:rPr>
              <a:t>du Data </a:t>
            </a:r>
            <a:r>
              <a:rPr lang="fr-FR" sz="2400" dirty="0">
                <a:solidFill>
                  <a:srgbClr val="0070C0"/>
                </a:solidFill>
              </a:rPr>
              <a:t>Warehouse</a:t>
            </a:r>
            <a:r>
              <a:rPr lang="fr-FR" sz="24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28639" y="1608965"/>
            <a:ext cx="3105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1.	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Choix des mesures 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38" y="2320342"/>
            <a:ext cx="5764872" cy="140103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256291" y="3817571"/>
            <a:ext cx="3438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2.	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Choix de dimensions </a:t>
            </a:r>
            <a:r>
              <a:rPr lang="fr-FR" sz="2000" dirty="0"/>
              <a:t>: </a:t>
            </a: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521" y="4433745"/>
            <a:ext cx="43243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81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 smtClean="0">
                <a:solidFill>
                  <a:schemeClr val="accent1">
                    <a:lumMod val="50000"/>
                  </a:schemeClr>
                </a:solidFill>
              </a:rPr>
              <a:t>3- </a:t>
            </a:r>
            <a:r>
              <a:rPr lang="fr-FR" sz="2000" b="1" dirty="0" smtClean="0">
                <a:solidFill>
                  <a:srgbClr val="0070C0"/>
                </a:solidFill>
              </a:rPr>
              <a:t>  </a:t>
            </a:r>
            <a:r>
              <a:rPr lang="fr-FR" sz="2000" b="1" dirty="0" smtClean="0">
                <a:solidFill>
                  <a:schemeClr val="accent1">
                    <a:lumMod val="50000"/>
                  </a:schemeClr>
                </a:solidFill>
              </a:rPr>
              <a:t>Table </a:t>
            </a:r>
            <a:r>
              <a:rPr lang="fr-FR" sz="2000" b="1" dirty="0">
                <a:solidFill>
                  <a:schemeClr val="accent1">
                    <a:lumMod val="50000"/>
                  </a:schemeClr>
                </a:solidFill>
              </a:rPr>
              <a:t>de faits :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4129" y="1854590"/>
            <a:ext cx="7737894" cy="4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3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9C07A63-6E3C-4815-AAC9-451AB2C8B206}"/>
              </a:ext>
            </a:extLst>
          </p:cNvPr>
          <p:cNvGrpSpPr/>
          <p:nvPr/>
        </p:nvGrpSpPr>
        <p:grpSpPr>
          <a:xfrm>
            <a:off x="-8850078" y="0"/>
            <a:ext cx="12287250" cy="6858000"/>
            <a:chOff x="0" y="0"/>
            <a:chExt cx="12287250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5E005FC-A5DF-4ABE-BA09-2E4DEA893D72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23B588A-2165-45AC-BE69-27D75C37E47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8E78BEC8-9DF2-4A6A-80EF-A19F4D919A5F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D92CB83-6C3C-4D11-A5D4-B04778CCC3E8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7CC115B-936C-440A-A276-2CA4301C907E}"/>
              </a:ext>
            </a:extLst>
          </p:cNvPr>
          <p:cNvGrpSpPr/>
          <p:nvPr/>
        </p:nvGrpSpPr>
        <p:grpSpPr>
          <a:xfrm>
            <a:off x="-9395505" y="8022"/>
            <a:ext cx="12287250" cy="6858000"/>
            <a:chOff x="0" y="0"/>
            <a:chExt cx="12287250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2232F3A0-436C-46FB-B47C-7F18812017C1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10A1BF2-1A39-417A-BA03-2B43A2DF4DA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715D93D3-689A-432E-86C4-30BE71AC5CD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CD2BA47-CA13-4EC6-AB13-51CDD58B165C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D6B815F-710B-4503-9B74-A2FC5F0ED286}"/>
              </a:ext>
            </a:extLst>
          </p:cNvPr>
          <p:cNvGrpSpPr/>
          <p:nvPr/>
        </p:nvGrpSpPr>
        <p:grpSpPr>
          <a:xfrm>
            <a:off x="-9948961" y="8022"/>
            <a:ext cx="12287250" cy="6858000"/>
            <a:chOff x="0" y="0"/>
            <a:chExt cx="12287250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C4299E9-B096-4E77-A726-5E239E972815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4127002-06ED-4CE5-98D9-728547FDE91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BAC742F-7F1F-47CE-A9CD-6DAC5FC30602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2947CC84-6298-407F-80C3-4BB250C0A60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36EFC44-63C0-49F9-8210-D589239E5F93}"/>
              </a:ext>
            </a:extLst>
          </p:cNvPr>
          <p:cNvGrpSpPr/>
          <p:nvPr/>
        </p:nvGrpSpPr>
        <p:grpSpPr>
          <a:xfrm>
            <a:off x="-10478353" y="8022"/>
            <a:ext cx="12287250" cy="6858000"/>
            <a:chOff x="0" y="0"/>
            <a:chExt cx="12287250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F3124FDC-ECAC-4ABA-81A7-B6CF8F992F04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3C95F9AD-2349-466D-B4EF-2C61171A5B8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D76CB436-BFE6-42F1-BD34-675B3DEBE78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1752D9D5-9D90-437E-8E51-8CE2A283EBDD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A7FCAFB7-8C01-4745-ABEE-8E129218F859}"/>
              </a:ext>
            </a:extLst>
          </p:cNvPr>
          <p:cNvGrpSpPr/>
          <p:nvPr/>
        </p:nvGrpSpPr>
        <p:grpSpPr>
          <a:xfrm>
            <a:off x="-11047844" y="-8022"/>
            <a:ext cx="12287250" cy="6858000"/>
            <a:chOff x="0" y="0"/>
            <a:chExt cx="12287250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4EBE336-2CED-49D6-97BA-DFD622B3DC43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3ABEF73-78F7-46C7-A0B8-1814AAC4D49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30A6DB4D-2A4C-4BCC-9B71-A9F7C592EFF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ADA8A2A-8622-472A-BB91-6E4BD9DD1B3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05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911413" y="509926"/>
            <a:ext cx="5474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/>
              <a:t>	</a:t>
            </a:r>
            <a:r>
              <a:rPr lang="fr-FR" sz="2400" dirty="0" smtClean="0">
                <a:solidFill>
                  <a:srgbClr val="0070C0"/>
                </a:solidFill>
              </a:rPr>
              <a:t>Modélisation </a:t>
            </a:r>
            <a:r>
              <a:rPr lang="fr-FR" sz="2400" dirty="0">
                <a:solidFill>
                  <a:srgbClr val="0070C0"/>
                </a:solidFill>
              </a:rPr>
              <a:t>du Data </a:t>
            </a:r>
            <a:r>
              <a:rPr lang="fr-FR" sz="2400" dirty="0">
                <a:solidFill>
                  <a:srgbClr val="0070C0"/>
                </a:solidFill>
              </a:rPr>
              <a:t>Warehouse</a:t>
            </a:r>
            <a:r>
              <a:rPr lang="fr-FR" sz="2400" dirty="0">
                <a:solidFill>
                  <a:srgbClr val="0070C0"/>
                </a:solidFill>
              </a:rPr>
              <a:t> </a:t>
            </a:r>
            <a:r>
              <a:rPr lang="fr-FR" dirty="0"/>
              <a:t>: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76" y="1643670"/>
            <a:ext cx="7998752" cy="45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3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9C07A63-6E3C-4815-AAC9-451AB2C8B206}"/>
              </a:ext>
            </a:extLst>
          </p:cNvPr>
          <p:cNvGrpSpPr/>
          <p:nvPr/>
        </p:nvGrpSpPr>
        <p:grpSpPr>
          <a:xfrm>
            <a:off x="38146" y="8022"/>
            <a:ext cx="12287250" cy="6858000"/>
            <a:chOff x="0" y="0"/>
            <a:chExt cx="12287250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5E005FC-A5DF-4ABE-BA09-2E4DEA893D72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23B588A-2165-45AC-BE69-27D75C37E47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8E78BEC8-9DF2-4A6A-80EF-A19F4D919A5F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D92CB83-6C3C-4D11-A5D4-B04778CCC3E8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7CC115B-936C-440A-A276-2CA4301C907E}"/>
              </a:ext>
            </a:extLst>
          </p:cNvPr>
          <p:cNvGrpSpPr/>
          <p:nvPr/>
        </p:nvGrpSpPr>
        <p:grpSpPr>
          <a:xfrm>
            <a:off x="-9395505" y="8022"/>
            <a:ext cx="12287250" cy="6858000"/>
            <a:chOff x="0" y="0"/>
            <a:chExt cx="12287250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2232F3A0-436C-46FB-B47C-7F18812017C1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10A1BF2-1A39-417A-BA03-2B43A2DF4DA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715D93D3-689A-432E-86C4-30BE71AC5CD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CD2BA47-CA13-4EC6-AB13-51CDD58B165C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D6B815F-710B-4503-9B74-A2FC5F0ED286}"/>
              </a:ext>
            </a:extLst>
          </p:cNvPr>
          <p:cNvGrpSpPr/>
          <p:nvPr/>
        </p:nvGrpSpPr>
        <p:grpSpPr>
          <a:xfrm>
            <a:off x="-9948961" y="8022"/>
            <a:ext cx="12287250" cy="6858000"/>
            <a:chOff x="0" y="0"/>
            <a:chExt cx="12287250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C4299E9-B096-4E77-A726-5E239E972815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4127002-06ED-4CE5-98D9-728547FDE91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BAC742F-7F1F-47CE-A9CD-6DAC5FC30602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2947CC84-6298-407F-80C3-4BB250C0A60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36EFC44-63C0-49F9-8210-D589239E5F93}"/>
              </a:ext>
            </a:extLst>
          </p:cNvPr>
          <p:cNvGrpSpPr/>
          <p:nvPr/>
        </p:nvGrpSpPr>
        <p:grpSpPr>
          <a:xfrm>
            <a:off x="-10478353" y="8022"/>
            <a:ext cx="12287250" cy="6858000"/>
            <a:chOff x="0" y="0"/>
            <a:chExt cx="12287250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F3124FDC-ECAC-4ABA-81A7-B6CF8F992F04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3C95F9AD-2349-466D-B4EF-2C61171A5B8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D76CB436-BFE6-42F1-BD34-675B3DEBE78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1752D9D5-9D90-437E-8E51-8CE2A283EBDD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A7FCAFB7-8C01-4745-ABEE-8E129218F859}"/>
              </a:ext>
            </a:extLst>
          </p:cNvPr>
          <p:cNvGrpSpPr/>
          <p:nvPr/>
        </p:nvGrpSpPr>
        <p:grpSpPr>
          <a:xfrm>
            <a:off x="-11047844" y="-8022"/>
            <a:ext cx="12287250" cy="6858000"/>
            <a:chOff x="0" y="0"/>
            <a:chExt cx="12287250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4EBE336-2CED-49D6-97BA-DFD622B3DC43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3ABEF73-78F7-46C7-A0B8-1814AAC4D49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30A6DB4D-2A4C-4BCC-9B71-A9F7C592EFF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ADA8A2A-8622-472A-BB91-6E4BD9DD1B3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05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451A36E1-7B19-497E-9F02-52D660CD947B}"/>
              </a:ext>
            </a:extLst>
          </p:cNvPr>
          <p:cNvGrpSpPr/>
          <p:nvPr/>
        </p:nvGrpSpPr>
        <p:grpSpPr>
          <a:xfrm>
            <a:off x="6841788" y="830199"/>
            <a:ext cx="2568540" cy="469144"/>
            <a:chOff x="6594603" y="536284"/>
            <a:chExt cx="2568540" cy="469144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E563B453-9459-4366-8792-759104D9105E}"/>
                </a:ext>
              </a:extLst>
            </p:cNvPr>
            <p:cNvSpPr txBox="1"/>
            <p:nvPr/>
          </p:nvSpPr>
          <p:spPr>
            <a:xfrm>
              <a:off x="6602777" y="536284"/>
              <a:ext cx="25603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503000000000000" pitchFamily="2" charset="0"/>
                <a:ea typeface="+mn-ea"/>
                <a:cs typeface="+mn-c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B9126E24-E092-4DB9-B5D2-2C0C1B503CAD}"/>
                </a:ext>
              </a:extLst>
            </p:cNvPr>
            <p:cNvSpPr txBox="1"/>
            <p:nvPr/>
          </p:nvSpPr>
          <p:spPr>
            <a:xfrm>
              <a:off x="6594603" y="728429"/>
              <a:ext cx="2153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65BE5B42-E8FD-4F8B-B2C0-FAB0A8B0E91E}"/>
              </a:ext>
            </a:extLst>
          </p:cNvPr>
          <p:cNvGrpSpPr/>
          <p:nvPr/>
        </p:nvGrpSpPr>
        <p:grpSpPr>
          <a:xfrm>
            <a:off x="9498235" y="5386135"/>
            <a:ext cx="2586804" cy="492910"/>
            <a:chOff x="9544553" y="5415987"/>
            <a:chExt cx="2586804" cy="49291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ACE2C2E7-48AB-42D4-87C3-AC4CC39FF347}"/>
                </a:ext>
              </a:extLst>
            </p:cNvPr>
            <p:cNvSpPr txBox="1"/>
            <p:nvPr/>
          </p:nvSpPr>
          <p:spPr>
            <a:xfrm>
              <a:off x="9570991" y="5415987"/>
              <a:ext cx="25603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503000000000000" pitchFamily="2" charset="0"/>
                <a:ea typeface="+mn-ea"/>
                <a:cs typeface="+mn-cs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615C8355-C9C7-435E-AE56-AC3D3287D759}"/>
                </a:ext>
              </a:extLst>
            </p:cNvPr>
            <p:cNvSpPr txBox="1"/>
            <p:nvPr/>
          </p:nvSpPr>
          <p:spPr>
            <a:xfrm>
              <a:off x="9544553" y="5631898"/>
              <a:ext cx="2153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9E5CB957-3C07-47B4-A5C6-3D0729D25141}"/>
              </a:ext>
            </a:extLst>
          </p:cNvPr>
          <p:cNvGrpSpPr/>
          <p:nvPr/>
        </p:nvGrpSpPr>
        <p:grpSpPr>
          <a:xfrm>
            <a:off x="3504227" y="4715603"/>
            <a:ext cx="2153966" cy="476100"/>
            <a:chOff x="3257042" y="4421688"/>
            <a:chExt cx="2153966" cy="47610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8F11D815-0E49-4EC6-942B-94C4247C55E6}"/>
                </a:ext>
              </a:extLst>
            </p:cNvPr>
            <p:cNvSpPr txBox="1"/>
            <p:nvPr/>
          </p:nvSpPr>
          <p:spPr>
            <a:xfrm>
              <a:off x="4105393" y="4421688"/>
              <a:ext cx="1269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503000000000000" pitchFamily="2" charset="0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3CB34DC7-BBCB-4690-8490-BDD0BD07D804}"/>
                </a:ext>
              </a:extLst>
            </p:cNvPr>
            <p:cNvSpPr txBox="1"/>
            <p:nvPr/>
          </p:nvSpPr>
          <p:spPr>
            <a:xfrm>
              <a:off x="3257042" y="4620789"/>
              <a:ext cx="2153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907A88E2-73A1-4AB2-B8C5-365BC9AEDFF1}"/>
              </a:ext>
            </a:extLst>
          </p:cNvPr>
          <p:cNvGrpSpPr/>
          <p:nvPr/>
        </p:nvGrpSpPr>
        <p:grpSpPr>
          <a:xfrm>
            <a:off x="2374987" y="1737546"/>
            <a:ext cx="2163932" cy="496929"/>
            <a:chOff x="1444170" y="2359494"/>
            <a:chExt cx="2163932" cy="496929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xmlns="" id="{863BF981-F35E-4C2F-A208-4009678B0CCE}"/>
                </a:ext>
              </a:extLst>
            </p:cNvPr>
            <p:cNvSpPr txBox="1"/>
            <p:nvPr/>
          </p:nvSpPr>
          <p:spPr>
            <a:xfrm>
              <a:off x="2338115" y="2359494"/>
              <a:ext cx="12699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swald" panose="02000503000000000000" pitchFamily="2" charset="0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7B760AAC-848F-45DB-B54C-50DC015519D9}"/>
                </a:ext>
              </a:extLst>
            </p:cNvPr>
            <p:cNvSpPr txBox="1"/>
            <p:nvPr/>
          </p:nvSpPr>
          <p:spPr>
            <a:xfrm>
              <a:off x="1444170" y="2579424"/>
              <a:ext cx="2153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504227" y="395298"/>
            <a:ext cx="4044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Sprint </a:t>
            </a:r>
            <a:r>
              <a:rPr lang="fr-FR" sz="2400" b="1" dirty="0">
                <a:solidFill>
                  <a:srgbClr val="7030A0"/>
                </a:solidFill>
              </a:rPr>
              <a:t>2 (Alimentation du DW)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32" y="1526379"/>
            <a:ext cx="6204857" cy="47601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55666" y="1083998"/>
            <a:ext cx="2867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1 -Sprint </a:t>
            </a:r>
            <a:r>
              <a:rPr lang="fr-FR" b="1" dirty="0" err="1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Backlog</a:t>
            </a:r>
            <a:r>
              <a:rPr lang="fr-FR" b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fr-FR" b="1" dirty="0">
              <a:solidFill>
                <a:srgbClr val="4F81BD"/>
              </a:solidFill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883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9C07A63-6E3C-4815-AAC9-451AB2C8B206}"/>
              </a:ext>
            </a:extLst>
          </p:cNvPr>
          <p:cNvGrpSpPr/>
          <p:nvPr/>
        </p:nvGrpSpPr>
        <p:grpSpPr>
          <a:xfrm>
            <a:off x="-65320" y="0"/>
            <a:ext cx="12287250" cy="6858000"/>
            <a:chOff x="0" y="0"/>
            <a:chExt cx="12287250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5E005FC-A5DF-4ABE-BA09-2E4DEA893D72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23B588A-2165-45AC-BE69-27D75C37E47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8E78BEC8-9DF2-4A6A-80EF-A19F4D919A5F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D92CB83-6C3C-4D11-A5D4-B04778CCC3E8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7CC115B-936C-440A-A276-2CA4301C907E}"/>
              </a:ext>
            </a:extLst>
          </p:cNvPr>
          <p:cNvGrpSpPr/>
          <p:nvPr/>
        </p:nvGrpSpPr>
        <p:grpSpPr>
          <a:xfrm>
            <a:off x="-615637" y="8022"/>
            <a:ext cx="12287250" cy="6858000"/>
            <a:chOff x="0" y="0"/>
            <a:chExt cx="12287250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2232F3A0-436C-46FB-B47C-7F18812017C1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10A1BF2-1A39-417A-BA03-2B43A2DF4DA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715D93D3-689A-432E-86C4-30BE71AC5CD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CD2BA47-CA13-4EC6-AB13-51CDD58B165C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D6B815F-710B-4503-9B74-A2FC5F0ED286}"/>
              </a:ext>
            </a:extLst>
          </p:cNvPr>
          <p:cNvGrpSpPr/>
          <p:nvPr/>
        </p:nvGrpSpPr>
        <p:grpSpPr>
          <a:xfrm>
            <a:off x="-9948961" y="8022"/>
            <a:ext cx="12287250" cy="6858000"/>
            <a:chOff x="0" y="0"/>
            <a:chExt cx="12287250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C4299E9-B096-4E77-A726-5E239E972815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4127002-06ED-4CE5-98D9-728547FDE91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BAC742F-7F1F-47CE-A9CD-6DAC5FC30602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2947CC84-6298-407F-80C3-4BB250C0A60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36EFC44-63C0-49F9-8210-D589239E5F93}"/>
              </a:ext>
            </a:extLst>
          </p:cNvPr>
          <p:cNvGrpSpPr/>
          <p:nvPr/>
        </p:nvGrpSpPr>
        <p:grpSpPr>
          <a:xfrm>
            <a:off x="-10478353" y="8022"/>
            <a:ext cx="12287250" cy="6858000"/>
            <a:chOff x="0" y="0"/>
            <a:chExt cx="12287250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F3124FDC-ECAC-4ABA-81A7-B6CF8F992F04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3C95F9AD-2349-466D-B4EF-2C61171A5B8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D76CB436-BFE6-42F1-BD34-675B3DEBE78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1752D9D5-9D90-437E-8E51-8CE2A283EBDD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A7FCAFB7-8C01-4745-ABEE-8E129218F859}"/>
              </a:ext>
            </a:extLst>
          </p:cNvPr>
          <p:cNvGrpSpPr/>
          <p:nvPr/>
        </p:nvGrpSpPr>
        <p:grpSpPr>
          <a:xfrm>
            <a:off x="-11047844" y="-8022"/>
            <a:ext cx="12287250" cy="6858000"/>
            <a:chOff x="0" y="0"/>
            <a:chExt cx="12287250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4EBE336-2CED-49D6-97BA-DFD622B3DC43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3ABEF73-78F7-46C7-A0B8-1814AAC4D49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30A6DB4D-2A4C-4BCC-9B71-A9F7C592EFF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ADA8A2A-8622-472A-BB91-6E4BD9DD1B3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05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71C221A-9FB8-4870-857D-AB0C52E746D1}"/>
              </a:ext>
            </a:extLst>
          </p:cNvPr>
          <p:cNvSpPr/>
          <p:nvPr/>
        </p:nvSpPr>
        <p:spPr>
          <a:xfrm rot="18685182">
            <a:off x="5703935" y="4509746"/>
            <a:ext cx="124407" cy="822960"/>
          </a:xfrm>
          <a:prstGeom prst="rect">
            <a:avLst/>
          </a:prstGeom>
          <a:solidFill>
            <a:srgbClr val="736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C977DED-0538-4AF3-9E57-E3CE27D5D902}"/>
              </a:ext>
            </a:extLst>
          </p:cNvPr>
          <p:cNvSpPr/>
          <p:nvPr/>
        </p:nvSpPr>
        <p:spPr>
          <a:xfrm rot="2485182">
            <a:off x="6315654" y="4492796"/>
            <a:ext cx="124407" cy="822960"/>
          </a:xfrm>
          <a:prstGeom prst="rect">
            <a:avLst/>
          </a:prstGeom>
          <a:solidFill>
            <a:srgbClr val="736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3AC5B86-EB74-46FC-8416-9618379AB115}"/>
              </a:ext>
            </a:extLst>
          </p:cNvPr>
          <p:cNvSpPr/>
          <p:nvPr/>
        </p:nvSpPr>
        <p:spPr>
          <a:xfrm>
            <a:off x="6026538" y="3501371"/>
            <a:ext cx="124407" cy="3017520"/>
          </a:xfrm>
          <a:prstGeom prst="rect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2B981521-45CE-4431-9669-EF6A1286E0D3}"/>
              </a:ext>
            </a:extLst>
          </p:cNvPr>
          <p:cNvCxnSpPr/>
          <p:nvPr/>
        </p:nvCxnSpPr>
        <p:spPr>
          <a:xfrm flipV="1">
            <a:off x="6095999" y="2028416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5A652E32-F26E-4005-BB50-C60850E1EDDA}"/>
              </a:ext>
            </a:extLst>
          </p:cNvPr>
          <p:cNvCxnSpPr>
            <a:cxnSpLocks/>
          </p:cNvCxnSpPr>
          <p:nvPr/>
        </p:nvCxnSpPr>
        <p:spPr>
          <a:xfrm rot="2700000" flipV="1">
            <a:off x="6454575" y="2430335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07C55A8D-726D-4160-9D94-FA8E0EFBCC5D}"/>
              </a:ext>
            </a:extLst>
          </p:cNvPr>
          <p:cNvCxnSpPr>
            <a:cxnSpLocks/>
          </p:cNvCxnSpPr>
          <p:nvPr/>
        </p:nvCxnSpPr>
        <p:spPr>
          <a:xfrm rot="5400000" flipV="1">
            <a:off x="6886859" y="2798638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9B2F0714-D2C2-4A8A-86A6-2BBEC263EDDD}"/>
              </a:ext>
            </a:extLst>
          </p:cNvPr>
          <p:cNvCxnSpPr>
            <a:cxnSpLocks/>
          </p:cNvCxnSpPr>
          <p:nvPr/>
        </p:nvCxnSpPr>
        <p:spPr>
          <a:xfrm rot="8100000" flipV="1">
            <a:off x="6503693" y="3106152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8F165FD0-70FF-4DE2-A8BA-1F7C95F6320B}"/>
              </a:ext>
            </a:extLst>
          </p:cNvPr>
          <p:cNvCxnSpPr>
            <a:cxnSpLocks/>
          </p:cNvCxnSpPr>
          <p:nvPr/>
        </p:nvCxnSpPr>
        <p:spPr>
          <a:xfrm rot="13500000" flipV="1">
            <a:off x="5726781" y="3122594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D46525DA-2A76-4DBE-946A-CB560BFA00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70229" y="2807322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79A0EFA4-8F7C-42A8-9F1A-CCD4E88B94EA}"/>
              </a:ext>
            </a:extLst>
          </p:cNvPr>
          <p:cNvCxnSpPr>
            <a:cxnSpLocks/>
          </p:cNvCxnSpPr>
          <p:nvPr/>
        </p:nvCxnSpPr>
        <p:spPr>
          <a:xfrm rot="18900000" flipV="1">
            <a:off x="5788107" y="2477288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rapezoid 55">
            <a:extLst>
              <a:ext uri="{FF2B5EF4-FFF2-40B4-BE49-F238E27FC236}">
                <a16:creationId xmlns:a16="http://schemas.microsoft.com/office/drawing/2014/main" xmlns="" id="{CF21713D-AE8E-414B-B85F-8641F8E34FCA}"/>
              </a:ext>
            </a:extLst>
          </p:cNvPr>
          <p:cNvSpPr/>
          <p:nvPr/>
        </p:nvSpPr>
        <p:spPr>
          <a:xfrm>
            <a:off x="4726698" y="6518743"/>
            <a:ext cx="2716617" cy="335191"/>
          </a:xfrm>
          <a:prstGeom prst="trapezoid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7636D7C3-0F7F-49AA-A7CA-EFA0ACF58617}"/>
              </a:ext>
            </a:extLst>
          </p:cNvPr>
          <p:cNvGrpSpPr/>
          <p:nvPr/>
        </p:nvGrpSpPr>
        <p:grpSpPr>
          <a:xfrm>
            <a:off x="5521277" y="2453771"/>
            <a:ext cx="1175449" cy="1175449"/>
            <a:chOff x="5521277" y="2453771"/>
            <a:chExt cx="1175449" cy="117544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E5F643B7-EA05-4789-A958-3EC1B7679963}"/>
                </a:ext>
              </a:extLst>
            </p:cNvPr>
            <p:cNvSpPr/>
            <p:nvPr/>
          </p:nvSpPr>
          <p:spPr>
            <a:xfrm>
              <a:off x="5521277" y="2453771"/>
              <a:ext cx="1175449" cy="1175449"/>
            </a:xfrm>
            <a:prstGeom prst="ellipse">
              <a:avLst/>
            </a:prstGeom>
            <a:solidFill>
              <a:srgbClr val="5B4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19235219-BC86-46CC-8B7C-65D58137D01E}"/>
                </a:ext>
              </a:extLst>
            </p:cNvPr>
            <p:cNvSpPr/>
            <p:nvPr/>
          </p:nvSpPr>
          <p:spPr>
            <a:xfrm>
              <a:off x="5631994" y="2567034"/>
              <a:ext cx="954013" cy="95401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9E27E983-A367-4A36-9D3E-6A7C6AA98918}"/>
                </a:ext>
              </a:extLst>
            </p:cNvPr>
            <p:cNvSpPr txBox="1"/>
            <p:nvPr/>
          </p:nvSpPr>
          <p:spPr>
            <a:xfrm>
              <a:off x="5561324" y="2634171"/>
              <a:ext cx="1003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dirty="0" smtClean="0">
                  <a:solidFill>
                    <a:srgbClr val="5B4A42"/>
                  </a:solidFill>
                  <a:latin typeface="Oswald" panose="02000503000000000000" pitchFamily="2" charset="0"/>
                </a:rPr>
                <a:t>.</a:t>
              </a:r>
              <a:r>
                <a:rPr lang="en-US" b="1" dirty="0" smtClean="0">
                  <a:solidFill>
                    <a:srgbClr val="5B4A42"/>
                  </a:solidFill>
                  <a:latin typeface="Oswald" panose="02000503000000000000" pitchFamily="2" charset="0"/>
                </a:rPr>
                <a:t>Exécution</a:t>
              </a:r>
              <a:r>
                <a:rPr lang="en-US" b="1" dirty="0" smtClean="0">
                  <a:solidFill>
                    <a:srgbClr val="5B4A42"/>
                  </a:solidFill>
                  <a:latin typeface="Oswald" panose="02000503000000000000" pitchFamily="2" charset="0"/>
                </a:rPr>
                <a:t> </a:t>
              </a:r>
              <a:r>
                <a:rPr lang="en-US" b="1" dirty="0">
                  <a:solidFill>
                    <a:srgbClr val="5B4A42"/>
                  </a:solidFill>
                  <a:latin typeface="Oswald" panose="02000503000000000000" pitchFamily="2" charset="0"/>
                </a:rPr>
                <a:t>de </a:t>
              </a:r>
              <a:r>
                <a:rPr lang="en-US" b="1" dirty="0">
                  <a:solidFill>
                    <a:srgbClr val="5B4A42"/>
                  </a:solidFill>
                  <a:latin typeface="Oswald" panose="02000503000000000000" pitchFamily="2" charset="0"/>
                </a:rPr>
                <a:t>l'ETL</a:t>
              </a:r>
              <a:r>
                <a:rPr lang="en-US" b="1" dirty="0">
                  <a:solidFill>
                    <a:srgbClr val="5B4A42"/>
                  </a:solidFill>
                  <a:latin typeface="Oswald" panose="02000503000000000000" pitchFamily="2" charset="0"/>
                </a:rPr>
                <a:t>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4A42"/>
                </a:solidFill>
                <a:effectLst/>
                <a:uLnTx/>
                <a:uFillTx/>
                <a:latin typeface="Oswald" panose="02000503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505D6FF6-5528-4FDC-A724-EB9F741FE3E9}"/>
              </a:ext>
            </a:extLst>
          </p:cNvPr>
          <p:cNvGrpSpPr/>
          <p:nvPr/>
        </p:nvGrpSpPr>
        <p:grpSpPr>
          <a:xfrm>
            <a:off x="5424579" y="407463"/>
            <a:ext cx="1403760" cy="1342841"/>
            <a:chOff x="5424579" y="407463"/>
            <a:chExt cx="1403760" cy="1342841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xmlns="" id="{D9632936-8DBD-4F92-9F38-68AC4FDE0996}"/>
                </a:ext>
              </a:extLst>
            </p:cNvPr>
            <p:cNvSpPr/>
            <p:nvPr/>
          </p:nvSpPr>
          <p:spPr>
            <a:xfrm rot="2700000">
              <a:off x="5424579" y="407463"/>
              <a:ext cx="1342841" cy="1342841"/>
            </a:xfrm>
            <a:prstGeom prst="roundRect">
              <a:avLst>
                <a:gd name="adj" fmla="val 7148"/>
              </a:avLst>
            </a:prstGeom>
            <a:solidFill>
              <a:srgbClr val="8DC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09C153B7-31F1-4236-B338-791DB1A92C8A}"/>
                </a:ext>
              </a:extLst>
            </p:cNvPr>
            <p:cNvSpPr txBox="1"/>
            <p:nvPr/>
          </p:nvSpPr>
          <p:spPr>
            <a:xfrm>
              <a:off x="5546121" y="612913"/>
              <a:ext cx="12822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2000" b="1" dirty="0"/>
                <a:t>Phase de Transformation </a:t>
              </a:r>
              <a:r>
                <a:rPr lang="fr-FR" sz="1200" b="1" dirty="0"/>
                <a:t>: 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5580BC25-46E2-4F45-AFCE-2FEDE958A813}"/>
              </a:ext>
            </a:extLst>
          </p:cNvPr>
          <p:cNvGrpSpPr/>
          <p:nvPr/>
        </p:nvGrpSpPr>
        <p:grpSpPr>
          <a:xfrm>
            <a:off x="6470822" y="1420543"/>
            <a:ext cx="1437615" cy="1342841"/>
            <a:chOff x="6470822" y="1420543"/>
            <a:chExt cx="1437615" cy="1342841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xmlns="" id="{D9DF6239-39B7-4F44-B614-0370E6F63BB3}"/>
                </a:ext>
              </a:extLst>
            </p:cNvPr>
            <p:cNvSpPr/>
            <p:nvPr/>
          </p:nvSpPr>
          <p:spPr>
            <a:xfrm rot="2700000">
              <a:off x="6472599" y="1420543"/>
              <a:ext cx="1342841" cy="1342841"/>
            </a:xfrm>
            <a:prstGeom prst="roundRect">
              <a:avLst>
                <a:gd name="adj" fmla="val 7148"/>
              </a:avLst>
            </a:prstGeom>
            <a:solidFill>
              <a:srgbClr val="3AB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86ED7169-6512-4DCE-A340-7EB9B8FF4D0B}"/>
                </a:ext>
              </a:extLst>
            </p:cNvPr>
            <p:cNvSpPr txBox="1"/>
            <p:nvPr/>
          </p:nvSpPr>
          <p:spPr>
            <a:xfrm>
              <a:off x="6470822" y="1620662"/>
              <a:ext cx="1437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b="1" dirty="0"/>
                <a:t>Phase de Chargement </a:t>
              </a:r>
              <a:r>
                <a:rPr lang="fr-FR" sz="1200" b="1" dirty="0"/>
                <a:t>: 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2CFF13BE-F179-4D29-B31B-8CE6E998A030}"/>
              </a:ext>
            </a:extLst>
          </p:cNvPr>
          <p:cNvGrpSpPr/>
          <p:nvPr/>
        </p:nvGrpSpPr>
        <p:grpSpPr>
          <a:xfrm>
            <a:off x="4217915" y="1420544"/>
            <a:ext cx="1600196" cy="1342841"/>
            <a:chOff x="4217915" y="1420544"/>
            <a:chExt cx="1600196" cy="134284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xmlns="" id="{F0C45F78-CC45-4F63-86CA-6CEC48828DF1}"/>
                </a:ext>
              </a:extLst>
            </p:cNvPr>
            <p:cNvSpPr/>
            <p:nvPr/>
          </p:nvSpPr>
          <p:spPr>
            <a:xfrm rot="2700000">
              <a:off x="4376559" y="1420544"/>
              <a:ext cx="1342841" cy="1342841"/>
            </a:xfrm>
            <a:prstGeom prst="roundRect">
              <a:avLst>
                <a:gd name="adj" fmla="val 7148"/>
              </a:avLst>
            </a:prstGeom>
            <a:solidFill>
              <a:srgbClr val="3AB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DD155786-7E92-4BCB-A374-C9C85F36D349}"/>
                </a:ext>
              </a:extLst>
            </p:cNvPr>
            <p:cNvSpPr txBox="1"/>
            <p:nvPr/>
          </p:nvSpPr>
          <p:spPr>
            <a:xfrm>
              <a:off x="4217915" y="1599092"/>
              <a:ext cx="160019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2000" b="1" dirty="0"/>
                <a:t>Phase d'extraction </a:t>
              </a:r>
              <a:r>
                <a:rPr lang="fr-FR" sz="1200" b="1" dirty="0"/>
                <a:t>: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532185" y="264195"/>
            <a:ext cx="4448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fr-FR" sz="2400" dirty="0">
                <a:solidFill>
                  <a:srgbClr val="002060"/>
                </a:solidFill>
              </a:rPr>
              <a:t>Exécution de </a:t>
            </a:r>
            <a:r>
              <a:rPr lang="fr-FR" sz="2400" dirty="0" smtClean="0">
                <a:solidFill>
                  <a:srgbClr val="002060"/>
                </a:solidFill>
              </a:rPr>
              <a:t>l'ETL</a:t>
            </a:r>
            <a:endParaRPr lang="fr-F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902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77638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658574"/>
            <a:ext cx="3367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lphaLcPeriod"/>
            </a:pP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La phase </a:t>
            </a:r>
            <a:r>
              <a:rPr lang="fr-FR" sz="2400" b="1" dirty="0" smtClean="0">
                <a:solidFill>
                  <a:schemeClr val="accent5">
                    <a:lumMod val="75000"/>
                  </a:schemeClr>
                </a:solidFill>
              </a:rPr>
              <a:t>d’Extraction</a:t>
            </a:r>
            <a:endParaRPr lang="fr-FR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895" y="2365480"/>
            <a:ext cx="8181886" cy="30260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41895" y="14556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       l'ensemble </a:t>
            </a:r>
            <a:r>
              <a:rPr lang="fr-FR" dirty="0"/>
              <a:t>des articles obtenus dans les sites vont être copiées   dans le fichier texte journal.txt qui se trouve dans le HDFS comme le montre la figure suivante : </a:t>
            </a:r>
          </a:p>
          <a:p>
            <a:r>
              <a:rPr lang="fr-FR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07185" y="5716604"/>
            <a:ext cx="454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CONTENU DU FICHIER JOURNAL.TXT SUR HDFS</a:t>
            </a:r>
          </a:p>
        </p:txBody>
      </p:sp>
    </p:spTree>
    <p:extLst>
      <p:ext uri="{BB962C8B-B14F-4D97-AF65-F5344CB8AC3E}">
        <p14:creationId xmlns:p14="http://schemas.microsoft.com/office/powerpoint/2010/main" val="104573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74785" y="431321"/>
            <a:ext cx="649864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eriod" startAt="2"/>
            </a:pPr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La phase de transformation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8" y="1027906"/>
            <a:ext cx="5277928" cy="31731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934" y="4421503"/>
            <a:ext cx="5653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r>
              <a:rPr lang="fr-FR" dirty="0" smtClean="0"/>
              <a:t>Contenu de la base des données multidimensionnelle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358" y="1084658"/>
            <a:ext cx="5739442" cy="3059654"/>
          </a:xfrm>
          <a:prstGeom prst="rect">
            <a:avLst/>
          </a:prstGeom>
        </p:spPr>
      </p:pic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6719910" y="4494513"/>
            <a:ext cx="3528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Contenu de la Table Globale journal</a:t>
            </a:r>
          </a:p>
        </p:txBody>
      </p:sp>
    </p:spTree>
    <p:extLst>
      <p:ext uri="{BB962C8B-B14F-4D97-AF65-F5344CB8AC3E}">
        <p14:creationId xmlns:p14="http://schemas.microsoft.com/office/powerpoint/2010/main" val="20357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77638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3197" y="475255"/>
            <a:ext cx="2981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lphaLcPeriod" startAt="3"/>
            </a:pPr>
            <a:r>
              <a:rPr lang="fr-FR" sz="2000" dirty="0">
                <a:solidFill>
                  <a:schemeClr val="accent5">
                    <a:lumMod val="75000"/>
                  </a:schemeClr>
                </a:solidFill>
              </a:rPr>
              <a:t>Phase de Chargement 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60" y="971969"/>
            <a:ext cx="5060921" cy="35242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538" y="1027906"/>
            <a:ext cx="5623704" cy="34766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39843" y="4699227"/>
            <a:ext cx="1865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Dimension auteur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7095117" y="4797980"/>
            <a:ext cx="1820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dirty="0" smtClean="0"/>
              <a:t>Dimension Payes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56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143" y="0"/>
            <a:ext cx="12240883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446" y="1334571"/>
            <a:ext cx="7258050" cy="381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23105" y="5452851"/>
            <a:ext cx="1787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dirty="0" smtClean="0"/>
              <a:t>Dimension Date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847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5911A39-B343-490B-ACA4-B67209CC9A8B}"/>
              </a:ext>
            </a:extLst>
          </p:cNvPr>
          <p:cNvGrpSpPr/>
          <p:nvPr/>
        </p:nvGrpSpPr>
        <p:grpSpPr>
          <a:xfrm>
            <a:off x="-97971" y="0"/>
            <a:ext cx="12279884" cy="6858000"/>
            <a:chOff x="0" y="0"/>
            <a:chExt cx="1227988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2A2093D-9FD1-4CCD-9EC3-1367239F8169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43C1F38D-6C65-4A37-BD6C-48D20A2F9BA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854F66B7-3CDB-4A3D-8812-C4308053C287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AD17761-85D2-4395-961B-6BEB41E72DC9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DAB5783-C42F-4128-804A-32F6175C2C2F}"/>
              </a:ext>
            </a:extLst>
          </p:cNvPr>
          <p:cNvGrpSpPr/>
          <p:nvPr/>
        </p:nvGrpSpPr>
        <p:grpSpPr>
          <a:xfrm>
            <a:off x="-9290960" y="0"/>
            <a:ext cx="12279884" cy="6858000"/>
            <a:chOff x="0" y="0"/>
            <a:chExt cx="12279884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DEAAE514-1A69-4C5A-B065-129852D5FFC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01FA911-FDBD-4C7C-ABB8-D08F5C422FBE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9E70823-17C1-416E-B2E7-53D69043D3FC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F891DB3-A893-4523-B8C7-CC0DA5837D3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29DCFAD-A9BA-4534-AA2E-AE07D96EB250}"/>
              </a:ext>
            </a:extLst>
          </p:cNvPr>
          <p:cNvGrpSpPr/>
          <p:nvPr/>
        </p:nvGrpSpPr>
        <p:grpSpPr>
          <a:xfrm>
            <a:off x="-9871431" y="0"/>
            <a:ext cx="12279884" cy="6858000"/>
            <a:chOff x="0" y="0"/>
            <a:chExt cx="12279884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357D33AD-43B8-4199-BFE1-C96347552BBF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AEEEA74-4733-4817-B224-760A402FDE0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D754D4F-1C13-4501-868B-B17960D67A30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A4AAD3D-5278-4E39-9A18-A14AE89C9CE0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19DE98A-241F-4D88-80A0-41DF575C299C}"/>
              </a:ext>
            </a:extLst>
          </p:cNvPr>
          <p:cNvGrpSpPr/>
          <p:nvPr/>
        </p:nvGrpSpPr>
        <p:grpSpPr>
          <a:xfrm>
            <a:off x="-10453979" y="0"/>
            <a:ext cx="12279884" cy="6858000"/>
            <a:chOff x="0" y="0"/>
            <a:chExt cx="12279884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3C97015-A309-4A71-BC7F-2792AFC51E5C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4C37CE1E-EE35-4197-A09B-48AAD0CFD38F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E6BFF2C2-0BF5-48D7-A435-AD0D1DD11071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0A71A4B-6946-411E-96FD-F9C3B2F4607F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02F1987-0A71-4DFF-A5FE-74A7F7486AA4}"/>
              </a:ext>
            </a:extLst>
          </p:cNvPr>
          <p:cNvGrpSpPr/>
          <p:nvPr/>
        </p:nvGrpSpPr>
        <p:grpSpPr>
          <a:xfrm>
            <a:off x="-11045498" y="0"/>
            <a:ext cx="12279884" cy="6858000"/>
            <a:chOff x="0" y="0"/>
            <a:chExt cx="12279884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4482F011-F94D-42CD-851A-D5BE6E7FD26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3F1AE53-AB71-435E-97BA-B3381F76BA8E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28CA81D2-1DF6-46D7-8AE5-58C37A996DFD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0009C90-E2AF-407E-A98E-7F7D72FC0D4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xmlns="" id="{1CB3F067-7775-49F5-8720-C37E472E3DA2}"/>
              </a:ext>
            </a:extLst>
          </p:cNvPr>
          <p:cNvSpPr/>
          <p:nvPr/>
        </p:nvSpPr>
        <p:spPr>
          <a:xfrm rot="9756537">
            <a:off x="4726324" y="1426500"/>
            <a:ext cx="1754034" cy="1781076"/>
          </a:xfrm>
          <a:custGeom>
            <a:avLst/>
            <a:gdLst>
              <a:gd name="connsiteX0" fmla="*/ 656341 w 1516932"/>
              <a:gd name="connsiteY0" fmla="*/ 1540318 h 1540318"/>
              <a:gd name="connsiteX1" fmla="*/ 507125 w 1516932"/>
              <a:gd name="connsiteY1" fmla="*/ 1440342 h 1540318"/>
              <a:gd name="connsiteX2" fmla="*/ 9557 w 1516932"/>
              <a:gd name="connsiteY2" fmla="*/ 893369 h 1540318"/>
              <a:gd name="connsiteX3" fmla="*/ 0 w 1516932"/>
              <a:gd name="connsiteY3" fmla="*/ 875802 h 1540318"/>
              <a:gd name="connsiteX4" fmla="*/ 1516932 w 1516932"/>
              <a:gd name="connsiteY4" fmla="*/ 0 h 1540318"/>
              <a:gd name="connsiteX5" fmla="*/ 656341 w 1516932"/>
              <a:gd name="connsiteY5" fmla="*/ 1540318 h 154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6932" h="1540318">
                <a:moveTo>
                  <a:pt x="656341" y="1540318"/>
                </a:moveTo>
                <a:lnTo>
                  <a:pt x="507125" y="1440342"/>
                </a:lnTo>
                <a:cubicBezTo>
                  <a:pt x="306097" y="1290795"/>
                  <a:pt x="137710" y="1104304"/>
                  <a:pt x="9557" y="893369"/>
                </a:cubicBezTo>
                <a:lnTo>
                  <a:pt x="0" y="875802"/>
                </a:lnTo>
                <a:lnTo>
                  <a:pt x="1516932" y="0"/>
                </a:lnTo>
                <a:lnTo>
                  <a:pt x="656341" y="1540318"/>
                </a:lnTo>
                <a:close/>
              </a:path>
            </a:pathLst>
          </a:cu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xmlns="" id="{3937A585-7E2E-4CE4-90E0-1E98DF4FD7D2}"/>
              </a:ext>
            </a:extLst>
          </p:cNvPr>
          <p:cNvSpPr/>
          <p:nvPr/>
        </p:nvSpPr>
        <p:spPr>
          <a:xfrm rot="9756537">
            <a:off x="4924352" y="2204209"/>
            <a:ext cx="1996994" cy="1001054"/>
          </a:xfrm>
          <a:custGeom>
            <a:avLst/>
            <a:gdLst>
              <a:gd name="connsiteX0" fmla="*/ 227551 w 1727050"/>
              <a:gd name="connsiteY0" fmla="*/ 865736 h 865736"/>
              <a:gd name="connsiteX1" fmla="*/ 189635 w 1727050"/>
              <a:gd name="connsiteY1" fmla="*/ 796041 h 865736"/>
              <a:gd name="connsiteX2" fmla="*/ 946 w 1727050"/>
              <a:gd name="connsiteY2" fmla="*/ 77454 h 865736"/>
              <a:gd name="connsiteX3" fmla="*/ 0 w 1727050"/>
              <a:gd name="connsiteY3" fmla="*/ 0 h 865736"/>
              <a:gd name="connsiteX4" fmla="*/ 1727050 w 1727050"/>
              <a:gd name="connsiteY4" fmla="*/ 0 h 865736"/>
              <a:gd name="connsiteX5" fmla="*/ 227551 w 1727050"/>
              <a:gd name="connsiteY5" fmla="*/ 865736 h 865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7050" h="865736">
                <a:moveTo>
                  <a:pt x="227551" y="865736"/>
                </a:moveTo>
                <a:lnTo>
                  <a:pt x="189635" y="796041"/>
                </a:lnTo>
                <a:cubicBezTo>
                  <a:pt x="82075" y="573666"/>
                  <a:pt x="16647" y="329970"/>
                  <a:pt x="946" y="77454"/>
                </a:cubicBezTo>
                <a:lnTo>
                  <a:pt x="0" y="0"/>
                </a:lnTo>
                <a:lnTo>
                  <a:pt x="1727050" y="0"/>
                </a:lnTo>
                <a:lnTo>
                  <a:pt x="227551" y="865736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xmlns="" id="{8F74482A-50E0-4DE9-A7E3-4E8ED58ED4A3}"/>
              </a:ext>
            </a:extLst>
          </p:cNvPr>
          <p:cNvSpPr/>
          <p:nvPr/>
        </p:nvSpPr>
        <p:spPr>
          <a:xfrm rot="9756537">
            <a:off x="5211542" y="3260219"/>
            <a:ext cx="2044281" cy="1021341"/>
          </a:xfrm>
          <a:custGeom>
            <a:avLst/>
            <a:gdLst>
              <a:gd name="connsiteX0" fmla="*/ 338 w 1767945"/>
              <a:gd name="connsiteY0" fmla="*/ 883281 h 883281"/>
              <a:gd name="connsiteX1" fmla="*/ 0 w 1767945"/>
              <a:gd name="connsiteY1" fmla="*/ 855615 h 883281"/>
              <a:gd name="connsiteX2" fmla="*/ 54124 w 1767945"/>
              <a:gd name="connsiteY2" fmla="*/ 468689 h 883281"/>
              <a:gd name="connsiteX3" fmla="*/ 184385 w 1767945"/>
              <a:gd name="connsiteY3" fmla="*/ 100350 h 883281"/>
              <a:gd name="connsiteX4" fmla="*/ 238056 w 1767945"/>
              <a:gd name="connsiteY4" fmla="*/ 0 h 883281"/>
              <a:gd name="connsiteX5" fmla="*/ 1767945 w 1767945"/>
              <a:gd name="connsiteY5" fmla="*/ 883281 h 883281"/>
              <a:gd name="connsiteX6" fmla="*/ 338 w 1767945"/>
              <a:gd name="connsiteY6" fmla="*/ 883281 h 88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7945" h="883281">
                <a:moveTo>
                  <a:pt x="338" y="883281"/>
                </a:moveTo>
                <a:lnTo>
                  <a:pt x="0" y="855615"/>
                </a:lnTo>
                <a:cubicBezTo>
                  <a:pt x="4818" y="727543"/>
                  <a:pt x="22543" y="598046"/>
                  <a:pt x="54124" y="468689"/>
                </a:cubicBezTo>
                <a:cubicBezTo>
                  <a:pt x="85704" y="339331"/>
                  <a:pt x="129645" y="216235"/>
                  <a:pt x="184385" y="100350"/>
                </a:cubicBezTo>
                <a:lnTo>
                  <a:pt x="238056" y="0"/>
                </a:lnTo>
                <a:lnTo>
                  <a:pt x="1767945" y="883281"/>
                </a:lnTo>
                <a:lnTo>
                  <a:pt x="338" y="88328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xmlns="" id="{92B594EE-0558-42C4-9ECD-CF40B9B7ACF7}"/>
              </a:ext>
            </a:extLst>
          </p:cNvPr>
          <p:cNvSpPr/>
          <p:nvPr/>
        </p:nvSpPr>
        <p:spPr>
          <a:xfrm rot="9756537">
            <a:off x="5308156" y="3380672"/>
            <a:ext cx="1770940" cy="1770820"/>
          </a:xfrm>
          <a:custGeom>
            <a:avLst/>
            <a:gdLst>
              <a:gd name="connsiteX0" fmla="*/ 1531553 w 1531553"/>
              <a:gd name="connsiteY0" fmla="*/ 1531449 h 1531449"/>
              <a:gd name="connsiteX1" fmla="*/ 0 w 1531553"/>
              <a:gd name="connsiteY1" fmla="*/ 647207 h 1531449"/>
              <a:gd name="connsiteX2" fmla="*/ 100180 w 1531553"/>
              <a:gd name="connsiteY2" fmla="*/ 497685 h 1531449"/>
              <a:gd name="connsiteX3" fmla="*/ 647153 w 1531553"/>
              <a:gd name="connsiteY3" fmla="*/ 117 h 1531449"/>
              <a:gd name="connsiteX4" fmla="*/ 647370 w 1531553"/>
              <a:gd name="connsiteY4" fmla="*/ 0 h 1531449"/>
              <a:gd name="connsiteX5" fmla="*/ 1531553 w 1531553"/>
              <a:gd name="connsiteY5" fmla="*/ 1531449 h 153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1553" h="1531449">
                <a:moveTo>
                  <a:pt x="1531553" y="1531449"/>
                </a:moveTo>
                <a:lnTo>
                  <a:pt x="0" y="647207"/>
                </a:lnTo>
                <a:lnTo>
                  <a:pt x="100180" y="497685"/>
                </a:lnTo>
                <a:cubicBezTo>
                  <a:pt x="249727" y="296658"/>
                  <a:pt x="436218" y="128270"/>
                  <a:pt x="647153" y="117"/>
                </a:cubicBezTo>
                <a:lnTo>
                  <a:pt x="647370" y="0"/>
                </a:lnTo>
                <a:lnTo>
                  <a:pt x="1531553" y="1531449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xmlns="" id="{FEFBAA70-C9CA-44D1-B9CE-9FE88FDAF633}"/>
              </a:ext>
            </a:extLst>
          </p:cNvPr>
          <p:cNvSpPr/>
          <p:nvPr/>
        </p:nvSpPr>
        <p:spPr>
          <a:xfrm rot="9756537">
            <a:off x="5298817" y="3559472"/>
            <a:ext cx="1021126" cy="2042674"/>
          </a:xfrm>
          <a:custGeom>
            <a:avLst/>
            <a:gdLst>
              <a:gd name="connsiteX0" fmla="*/ 883095 w 883095"/>
              <a:gd name="connsiteY0" fmla="*/ 1766555 h 1766555"/>
              <a:gd name="connsiteX1" fmla="*/ 0 w 883095"/>
              <a:gd name="connsiteY1" fmla="*/ 236990 h 1766555"/>
              <a:gd name="connsiteX2" fmla="*/ 87046 w 883095"/>
              <a:gd name="connsiteY2" fmla="*/ 189636 h 1766555"/>
              <a:gd name="connsiteX3" fmla="*/ 805633 w 883095"/>
              <a:gd name="connsiteY3" fmla="*/ 947 h 1766555"/>
              <a:gd name="connsiteX4" fmla="*/ 883095 w 883095"/>
              <a:gd name="connsiteY4" fmla="*/ 0 h 1766555"/>
              <a:gd name="connsiteX5" fmla="*/ 883095 w 883095"/>
              <a:gd name="connsiteY5" fmla="*/ 1766555 h 176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095" h="1766555">
                <a:moveTo>
                  <a:pt x="883095" y="1766555"/>
                </a:moveTo>
                <a:lnTo>
                  <a:pt x="0" y="236990"/>
                </a:lnTo>
                <a:lnTo>
                  <a:pt x="87046" y="189636"/>
                </a:lnTo>
                <a:cubicBezTo>
                  <a:pt x="309422" y="82075"/>
                  <a:pt x="553117" y="16647"/>
                  <a:pt x="805633" y="947"/>
                </a:cubicBezTo>
                <a:lnTo>
                  <a:pt x="883095" y="0"/>
                </a:lnTo>
                <a:lnTo>
                  <a:pt x="883095" y="1766555"/>
                </a:lnTo>
                <a:close/>
              </a:path>
            </a:pathLst>
          </a:cu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Arrow: Right 240">
            <a:extLst>
              <a:ext uri="{FF2B5EF4-FFF2-40B4-BE49-F238E27FC236}">
                <a16:creationId xmlns:a16="http://schemas.microsoft.com/office/drawing/2014/main" xmlns="" id="{3CB8E9B8-464A-4F9D-9695-B1E839CB4E60}"/>
              </a:ext>
            </a:extLst>
          </p:cNvPr>
          <p:cNvSpPr/>
          <p:nvPr/>
        </p:nvSpPr>
        <p:spPr>
          <a:xfrm rot="18256494">
            <a:off x="5624190" y="1389008"/>
            <a:ext cx="621222" cy="387535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Arrow: Right 241">
            <a:extLst>
              <a:ext uri="{FF2B5EF4-FFF2-40B4-BE49-F238E27FC236}">
                <a16:creationId xmlns:a16="http://schemas.microsoft.com/office/drawing/2014/main" xmlns="" id="{9F992CF1-28D9-4AB2-9715-42E9DF48A321}"/>
              </a:ext>
            </a:extLst>
          </p:cNvPr>
          <p:cNvSpPr/>
          <p:nvPr/>
        </p:nvSpPr>
        <p:spPr>
          <a:xfrm rot="19535131">
            <a:off x="6510503" y="2236730"/>
            <a:ext cx="621222" cy="387535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Arrow: Right 242">
            <a:extLst>
              <a:ext uri="{FF2B5EF4-FFF2-40B4-BE49-F238E27FC236}">
                <a16:creationId xmlns:a16="http://schemas.microsoft.com/office/drawing/2014/main" xmlns="" id="{0C6DC498-2E09-432E-A2D9-CAE59DFA5F79}"/>
              </a:ext>
            </a:extLst>
          </p:cNvPr>
          <p:cNvSpPr/>
          <p:nvPr/>
        </p:nvSpPr>
        <p:spPr>
          <a:xfrm>
            <a:off x="6799806" y="3301464"/>
            <a:ext cx="621222" cy="387535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xmlns="" id="{EDD6B694-CE33-4222-8C68-098211811943}"/>
              </a:ext>
            </a:extLst>
          </p:cNvPr>
          <p:cNvSpPr/>
          <p:nvPr/>
        </p:nvSpPr>
        <p:spPr>
          <a:xfrm rot="1685336">
            <a:off x="6494254" y="4462299"/>
            <a:ext cx="621222" cy="387535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Arrow: Right 244">
            <a:extLst>
              <a:ext uri="{FF2B5EF4-FFF2-40B4-BE49-F238E27FC236}">
                <a16:creationId xmlns:a16="http://schemas.microsoft.com/office/drawing/2014/main" xmlns="" id="{12296060-CAB0-4158-8A98-67F3A68F6CE3}"/>
              </a:ext>
            </a:extLst>
          </p:cNvPr>
          <p:cNvSpPr/>
          <p:nvPr/>
        </p:nvSpPr>
        <p:spPr>
          <a:xfrm rot="3199589">
            <a:off x="5665154" y="5291623"/>
            <a:ext cx="621222" cy="387535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xmlns="" id="{DB1D4FAC-A85D-497E-A3D4-772136954280}"/>
              </a:ext>
            </a:extLst>
          </p:cNvPr>
          <p:cNvSpPr/>
          <p:nvPr/>
        </p:nvSpPr>
        <p:spPr>
          <a:xfrm>
            <a:off x="7527053" y="3047419"/>
            <a:ext cx="863829" cy="86382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xmlns="" id="{73A12B9E-EF4D-42B9-9DBF-FB3E325ACB6B}"/>
              </a:ext>
            </a:extLst>
          </p:cNvPr>
          <p:cNvSpPr/>
          <p:nvPr/>
        </p:nvSpPr>
        <p:spPr>
          <a:xfrm>
            <a:off x="7062006" y="1538477"/>
            <a:ext cx="863829" cy="863829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xmlns="" id="{4094FB3F-38CE-4E44-BF50-71A1030503F3}"/>
              </a:ext>
            </a:extLst>
          </p:cNvPr>
          <p:cNvSpPr/>
          <p:nvPr/>
        </p:nvSpPr>
        <p:spPr>
          <a:xfrm>
            <a:off x="5967544" y="480131"/>
            <a:ext cx="863829" cy="863829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xmlns="" id="{5A063FFF-0DB2-4098-A7C0-BED62CAA9805}"/>
              </a:ext>
            </a:extLst>
          </p:cNvPr>
          <p:cNvSpPr/>
          <p:nvPr/>
        </p:nvSpPr>
        <p:spPr>
          <a:xfrm>
            <a:off x="6050038" y="5702279"/>
            <a:ext cx="863829" cy="863829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xmlns="" id="{C7F74F57-CC74-45A5-A91F-9C4EC4A640ED}"/>
              </a:ext>
            </a:extLst>
          </p:cNvPr>
          <p:cNvSpPr/>
          <p:nvPr/>
        </p:nvSpPr>
        <p:spPr>
          <a:xfrm>
            <a:off x="7095138" y="4511848"/>
            <a:ext cx="863829" cy="863829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xmlns="" id="{62D5C069-FEF2-4E3D-94B3-1B459933D139}"/>
              </a:ext>
            </a:extLst>
          </p:cNvPr>
          <p:cNvGrpSpPr/>
          <p:nvPr/>
        </p:nvGrpSpPr>
        <p:grpSpPr>
          <a:xfrm>
            <a:off x="6975811" y="209176"/>
            <a:ext cx="2293496" cy="896912"/>
            <a:chOff x="8154648" y="1533786"/>
            <a:chExt cx="2293496" cy="896912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xmlns="" id="{186BE63B-8D94-41CE-B191-E0BD36C6D9ED}"/>
                </a:ext>
              </a:extLst>
            </p:cNvPr>
            <p:cNvSpPr txBox="1"/>
            <p:nvPr/>
          </p:nvSpPr>
          <p:spPr>
            <a:xfrm>
              <a:off x="8154649" y="1533786"/>
              <a:ext cx="2293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latin typeface="+mj-lt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xmlns="" id="{C646ABF1-332C-46DB-B95C-C52181A04481}"/>
                </a:ext>
              </a:extLst>
            </p:cNvPr>
            <p:cNvSpPr txBox="1"/>
            <p:nvPr/>
          </p:nvSpPr>
          <p:spPr>
            <a:xfrm>
              <a:off x="8154648" y="1753590"/>
              <a:ext cx="229349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/>
                <a:t>Cadre du projet</a:t>
              </a:r>
              <a:endParaRPr lang="fr-FR" sz="2400" dirty="0"/>
            </a:p>
            <a:p>
              <a:endParaRPr lang="en-US" sz="1400" b="1" dirty="0">
                <a:latin typeface="+mj-lt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xmlns="" id="{D0DB1E4E-10BF-4811-8301-D88D1428FEF2}"/>
                </a:ext>
              </a:extLst>
            </p:cNvPr>
            <p:cNvSpPr txBox="1"/>
            <p:nvPr/>
          </p:nvSpPr>
          <p:spPr>
            <a:xfrm>
              <a:off x="8154649" y="2007456"/>
              <a:ext cx="19827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xmlns="" id="{C0C1A01B-12DC-4C40-9E62-020E72A90040}"/>
              </a:ext>
            </a:extLst>
          </p:cNvPr>
          <p:cNvGrpSpPr/>
          <p:nvPr/>
        </p:nvGrpSpPr>
        <p:grpSpPr>
          <a:xfrm>
            <a:off x="8082455" y="1397491"/>
            <a:ext cx="3133926" cy="1266244"/>
            <a:chOff x="8154648" y="1533786"/>
            <a:chExt cx="3133926" cy="1266244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xmlns="" id="{D5AF7FDB-90C3-4B86-AB91-7225D3349121}"/>
                </a:ext>
              </a:extLst>
            </p:cNvPr>
            <p:cNvSpPr txBox="1"/>
            <p:nvPr/>
          </p:nvSpPr>
          <p:spPr>
            <a:xfrm>
              <a:off x="8154649" y="1533786"/>
              <a:ext cx="2293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latin typeface="+mj-lt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xmlns="" id="{E937AB93-3E00-4CF9-AD48-793F5193F938}"/>
                </a:ext>
              </a:extLst>
            </p:cNvPr>
            <p:cNvSpPr txBox="1"/>
            <p:nvPr/>
          </p:nvSpPr>
          <p:spPr>
            <a:xfrm>
              <a:off x="8154648" y="1753590"/>
              <a:ext cx="313392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/>
                <a:t>Choix méthodologique et technologique</a:t>
              </a:r>
              <a:endParaRPr lang="fr-FR" sz="2400" dirty="0"/>
            </a:p>
            <a:p>
              <a:endParaRPr lang="en-US" sz="1400" b="1" dirty="0">
                <a:latin typeface="+mj-lt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xmlns="" id="{52DDCD49-3831-471C-A63B-A3FC6DD069D6}"/>
                </a:ext>
              </a:extLst>
            </p:cNvPr>
            <p:cNvSpPr txBox="1"/>
            <p:nvPr/>
          </p:nvSpPr>
          <p:spPr>
            <a:xfrm>
              <a:off x="8154649" y="2007456"/>
              <a:ext cx="19827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xmlns="" id="{EE4EE782-3450-4787-80AD-BC6FA1089731}"/>
              </a:ext>
            </a:extLst>
          </p:cNvPr>
          <p:cNvGrpSpPr/>
          <p:nvPr/>
        </p:nvGrpSpPr>
        <p:grpSpPr>
          <a:xfrm>
            <a:off x="8359280" y="2585808"/>
            <a:ext cx="2915574" cy="1471664"/>
            <a:chOff x="7897600" y="1533786"/>
            <a:chExt cx="2550544" cy="1192173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xmlns="" id="{68C1480B-1A64-4195-8E84-0CF52DB2D75D}"/>
                </a:ext>
              </a:extLst>
            </p:cNvPr>
            <p:cNvSpPr txBox="1"/>
            <p:nvPr/>
          </p:nvSpPr>
          <p:spPr>
            <a:xfrm>
              <a:off x="8154649" y="1533786"/>
              <a:ext cx="2293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latin typeface="+mj-lt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xmlns="" id="{7A865132-2524-4D97-9E61-D85553A2C5BB}"/>
                </a:ext>
              </a:extLst>
            </p:cNvPr>
            <p:cNvSpPr txBox="1"/>
            <p:nvPr/>
          </p:nvSpPr>
          <p:spPr>
            <a:xfrm>
              <a:off x="7897600" y="1753590"/>
              <a:ext cx="2550544" cy="972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/>
                <a:t>Sprint 1 (Mise en place du Data </a:t>
              </a:r>
              <a:r>
                <a:rPr lang="fr-FR" sz="2400" b="1" dirty="0"/>
                <a:t>Warehouse</a:t>
              </a:r>
              <a:r>
                <a:rPr lang="fr-FR" sz="2400" b="1" dirty="0"/>
                <a:t>)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xmlns="" id="{E31FAFE2-7AA2-4E9E-AC5D-6898CC42B6C4}"/>
                </a:ext>
              </a:extLst>
            </p:cNvPr>
            <p:cNvSpPr txBox="1"/>
            <p:nvPr/>
          </p:nvSpPr>
          <p:spPr>
            <a:xfrm>
              <a:off x="8154649" y="2007456"/>
              <a:ext cx="19827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xmlns="" id="{D4916A96-2E9F-4EDC-AE71-417C93BF9FE1}"/>
              </a:ext>
            </a:extLst>
          </p:cNvPr>
          <p:cNvGrpSpPr/>
          <p:nvPr/>
        </p:nvGrpSpPr>
        <p:grpSpPr>
          <a:xfrm>
            <a:off x="8122558" y="4408288"/>
            <a:ext cx="3198684" cy="1105181"/>
            <a:chOff x="8154648" y="1533786"/>
            <a:chExt cx="2661662" cy="885987"/>
          </a:xfrm>
        </p:grpSpPr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xmlns="" id="{72693371-6820-4B39-9473-60F142621ECC}"/>
                </a:ext>
              </a:extLst>
            </p:cNvPr>
            <p:cNvSpPr txBox="1"/>
            <p:nvPr/>
          </p:nvSpPr>
          <p:spPr>
            <a:xfrm>
              <a:off x="8154649" y="1533786"/>
              <a:ext cx="2293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latin typeface="+mj-lt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xmlns="" id="{B3F9C9B6-E1C6-415E-8897-838BD300910E}"/>
                </a:ext>
              </a:extLst>
            </p:cNvPr>
            <p:cNvSpPr txBox="1"/>
            <p:nvPr/>
          </p:nvSpPr>
          <p:spPr>
            <a:xfrm>
              <a:off x="8154648" y="1753590"/>
              <a:ext cx="2661662" cy="666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/>
                <a:t>Sprint </a:t>
              </a:r>
              <a:r>
                <a:rPr lang="fr-FR" sz="2400" b="1" dirty="0"/>
                <a:t>2 (Alimentation du </a:t>
              </a:r>
              <a:r>
                <a:rPr lang="fr-FR" sz="2400" b="1" dirty="0" smtClean="0"/>
                <a:t>Data </a:t>
              </a:r>
              <a:r>
                <a:rPr lang="fr-FR" sz="2400" b="1" dirty="0" err="1" smtClean="0"/>
                <a:t>Warehouse</a:t>
              </a:r>
              <a:r>
                <a:rPr lang="fr-FR" sz="2400" b="1" dirty="0" smtClean="0"/>
                <a:t>)</a:t>
              </a:r>
              <a:endParaRPr lang="fr-FR" sz="2400" b="1" dirty="0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xmlns="" id="{4DABEB91-5B29-4276-B345-97581FD575F7}"/>
                </a:ext>
              </a:extLst>
            </p:cNvPr>
            <p:cNvSpPr txBox="1"/>
            <p:nvPr/>
          </p:nvSpPr>
          <p:spPr>
            <a:xfrm>
              <a:off x="8154649" y="2007456"/>
              <a:ext cx="19827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xmlns="" id="{128D2EA0-A800-4383-BA42-AECE6B8615DF}"/>
              </a:ext>
            </a:extLst>
          </p:cNvPr>
          <p:cNvGrpSpPr/>
          <p:nvPr/>
        </p:nvGrpSpPr>
        <p:grpSpPr>
          <a:xfrm>
            <a:off x="7002566" y="5708061"/>
            <a:ext cx="4453274" cy="1420133"/>
            <a:chOff x="8154648" y="1533786"/>
            <a:chExt cx="2293496" cy="1420133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xmlns="" id="{B7D42302-7B4F-46EC-8EFE-7729036545B1}"/>
                </a:ext>
              </a:extLst>
            </p:cNvPr>
            <p:cNvSpPr txBox="1"/>
            <p:nvPr/>
          </p:nvSpPr>
          <p:spPr>
            <a:xfrm>
              <a:off x="8154649" y="1533786"/>
              <a:ext cx="2293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>
                <a:latin typeface="+mj-lt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xmlns="" id="{29B2C197-51FF-4C1D-BC7D-9B562D331694}"/>
                </a:ext>
              </a:extLst>
            </p:cNvPr>
            <p:cNvSpPr txBox="1"/>
            <p:nvPr/>
          </p:nvSpPr>
          <p:spPr>
            <a:xfrm>
              <a:off x="8154648" y="1753590"/>
              <a:ext cx="2293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/>
                <a:t>Sprint 3 (Mise en place d'un Dashboard)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xmlns="" id="{765EA455-6922-4E0D-B61E-313DB291A170}"/>
                </a:ext>
              </a:extLst>
            </p:cNvPr>
            <p:cNvSpPr txBox="1"/>
            <p:nvPr/>
          </p:nvSpPr>
          <p:spPr>
            <a:xfrm>
              <a:off x="8154649" y="2007456"/>
              <a:ext cx="19827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26853">
            <a:off x="4082528" y="3825616"/>
            <a:ext cx="1751085" cy="2176984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41078">
            <a:off x="4607048" y="5385670"/>
            <a:ext cx="591363" cy="664522"/>
          </a:xfrm>
          <a:prstGeom prst="rect">
            <a:avLst/>
          </a:prstGeom>
        </p:spPr>
      </p:pic>
      <p:sp>
        <p:nvSpPr>
          <p:cNvPr id="281" name="Oval 280">
            <a:extLst>
              <a:ext uri="{FF2B5EF4-FFF2-40B4-BE49-F238E27FC236}">
                <a16:creationId xmlns:a16="http://schemas.microsoft.com/office/drawing/2014/main" xmlns="" id="{8A414EF5-7E21-4E18-A690-51CD186CA8D4}"/>
              </a:ext>
            </a:extLst>
          </p:cNvPr>
          <p:cNvSpPr/>
          <p:nvPr/>
        </p:nvSpPr>
        <p:spPr>
          <a:xfrm>
            <a:off x="2926879" y="1643384"/>
            <a:ext cx="3857625" cy="3857625"/>
          </a:xfrm>
          <a:prstGeom prst="ellipse">
            <a:avLst/>
          </a:prstGeom>
          <a:gradFill>
            <a:gsLst>
              <a:gs pos="100000">
                <a:srgbClr val="F8F8F8"/>
              </a:gs>
              <a:gs pos="24000">
                <a:srgbClr val="E0DEDF"/>
              </a:gs>
            </a:gsLst>
            <a:lin ang="2700000" scaled="1"/>
          </a:gradFill>
          <a:ln w="149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Le plan</a:t>
            </a:r>
          </a:p>
        </p:txBody>
      </p:sp>
      <p:pic>
        <p:nvPicPr>
          <p:cNvPr id="224" name="Image 2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216" y="5994453"/>
            <a:ext cx="865707" cy="865707"/>
          </a:xfrm>
          <a:prstGeom prst="rect">
            <a:avLst/>
          </a:prstGeom>
        </p:spPr>
      </p:pic>
      <p:pic>
        <p:nvPicPr>
          <p:cNvPr id="227" name="Image 2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289" y="6015838"/>
            <a:ext cx="1743607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90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9C07A63-6E3C-4815-AAC9-451AB2C8B206}"/>
              </a:ext>
            </a:extLst>
          </p:cNvPr>
          <p:cNvGrpSpPr/>
          <p:nvPr/>
        </p:nvGrpSpPr>
        <p:grpSpPr>
          <a:xfrm>
            <a:off x="-65320" y="0"/>
            <a:ext cx="12287250" cy="6858000"/>
            <a:chOff x="0" y="0"/>
            <a:chExt cx="12287250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5E005FC-A5DF-4ABE-BA09-2E4DEA893D72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23B588A-2165-45AC-BE69-27D75C37E47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8E78BEC8-9DF2-4A6A-80EF-A19F4D919A5F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D92CB83-6C3C-4D11-A5D4-B04778CCC3E8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7CC115B-936C-440A-A276-2CA4301C907E}"/>
              </a:ext>
            </a:extLst>
          </p:cNvPr>
          <p:cNvGrpSpPr/>
          <p:nvPr/>
        </p:nvGrpSpPr>
        <p:grpSpPr>
          <a:xfrm>
            <a:off x="-643402" y="8022"/>
            <a:ext cx="12287250" cy="6858000"/>
            <a:chOff x="0" y="0"/>
            <a:chExt cx="12287250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2232F3A0-436C-46FB-B47C-7F18812017C1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10A1BF2-1A39-417A-BA03-2B43A2DF4DA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715D93D3-689A-432E-86C4-30BE71AC5CD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CD2BA47-CA13-4EC6-AB13-51CDD58B165C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D6B815F-710B-4503-9B74-A2FC5F0ED286}"/>
              </a:ext>
            </a:extLst>
          </p:cNvPr>
          <p:cNvGrpSpPr/>
          <p:nvPr/>
        </p:nvGrpSpPr>
        <p:grpSpPr>
          <a:xfrm>
            <a:off x="-1126234" y="8022"/>
            <a:ext cx="12287250" cy="6858000"/>
            <a:chOff x="0" y="0"/>
            <a:chExt cx="12287250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C4299E9-B096-4E77-A726-5E239E972815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4127002-06ED-4CE5-98D9-728547FDE91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BAC742F-7F1F-47CE-A9CD-6DAC5FC30602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2947CC84-6298-407F-80C3-4BB250C0A60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36EFC44-63C0-49F9-8210-D589239E5F93}"/>
              </a:ext>
            </a:extLst>
          </p:cNvPr>
          <p:cNvGrpSpPr/>
          <p:nvPr/>
        </p:nvGrpSpPr>
        <p:grpSpPr>
          <a:xfrm>
            <a:off x="-10478353" y="8022"/>
            <a:ext cx="12287250" cy="6858000"/>
            <a:chOff x="0" y="0"/>
            <a:chExt cx="12287250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F3124FDC-ECAC-4ABA-81A7-B6CF8F992F04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3C95F9AD-2349-466D-B4EF-2C61171A5B8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D76CB436-BFE6-42F1-BD34-675B3DEBE78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1752D9D5-9D90-437E-8E51-8CE2A283EBDD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A7FCAFB7-8C01-4745-ABEE-8E129218F859}"/>
              </a:ext>
            </a:extLst>
          </p:cNvPr>
          <p:cNvGrpSpPr/>
          <p:nvPr/>
        </p:nvGrpSpPr>
        <p:grpSpPr>
          <a:xfrm>
            <a:off x="-11047844" y="-8022"/>
            <a:ext cx="12287250" cy="6858000"/>
            <a:chOff x="0" y="0"/>
            <a:chExt cx="12287250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4EBE336-2CED-49D6-97BA-DFD622B3DC43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3ABEF73-78F7-46C7-A0B8-1814AAC4D49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30A6DB4D-2A4C-4BCC-9B71-A9F7C592EFF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ADA8A2A-8622-472A-BB91-6E4BD9DD1B3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05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038020" y="184638"/>
            <a:ext cx="6572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Sprint </a:t>
            </a:r>
            <a:r>
              <a:rPr lang="fr-FR" sz="24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(Mise en place d'un Dashboard)</a:t>
            </a:r>
            <a:endParaRPr lang="fr-FR" sz="2400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00266" y="1140186"/>
            <a:ext cx="2364750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Font typeface="+mj-lt"/>
              <a:buAutoNum type="romanUcPeriod"/>
            </a:pPr>
            <a:r>
              <a:rPr lang="fr-FR" b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fr-FR" b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Backlog</a:t>
            </a:r>
            <a:r>
              <a:rPr lang="fr-FR" b="1" dirty="0">
                <a:solidFill>
                  <a:srgbClr val="4F81B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fr-FR" b="1" dirty="0">
              <a:solidFill>
                <a:srgbClr val="4F81BD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55" y="1749668"/>
            <a:ext cx="6588889" cy="5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7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6263"/>
            <a:ext cx="12192000" cy="692701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70" y="871268"/>
            <a:ext cx="7756405" cy="48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8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9C07A63-6E3C-4815-AAC9-451AB2C8B206}"/>
              </a:ext>
            </a:extLst>
          </p:cNvPr>
          <p:cNvGrpSpPr/>
          <p:nvPr/>
        </p:nvGrpSpPr>
        <p:grpSpPr>
          <a:xfrm>
            <a:off x="-65320" y="0"/>
            <a:ext cx="12287250" cy="6858000"/>
            <a:chOff x="0" y="0"/>
            <a:chExt cx="12287250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5E005FC-A5DF-4ABE-BA09-2E4DEA893D72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23B588A-2165-45AC-BE69-27D75C37E47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8E78BEC8-9DF2-4A6A-80EF-A19F4D919A5F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D92CB83-6C3C-4D11-A5D4-B04778CCC3E8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7CC115B-936C-440A-A276-2CA4301C907E}"/>
              </a:ext>
            </a:extLst>
          </p:cNvPr>
          <p:cNvGrpSpPr/>
          <p:nvPr/>
        </p:nvGrpSpPr>
        <p:grpSpPr>
          <a:xfrm>
            <a:off x="-643402" y="8022"/>
            <a:ext cx="12287250" cy="6858000"/>
            <a:chOff x="0" y="0"/>
            <a:chExt cx="12287250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2232F3A0-436C-46FB-B47C-7F18812017C1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10A1BF2-1A39-417A-BA03-2B43A2DF4DA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715D93D3-689A-432E-86C4-30BE71AC5CD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CD2BA47-CA13-4EC6-AB13-51CDD58B165C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D6B815F-710B-4503-9B74-A2FC5F0ED286}"/>
              </a:ext>
            </a:extLst>
          </p:cNvPr>
          <p:cNvGrpSpPr/>
          <p:nvPr/>
        </p:nvGrpSpPr>
        <p:grpSpPr>
          <a:xfrm>
            <a:off x="-1262171" y="8022"/>
            <a:ext cx="12287250" cy="6858000"/>
            <a:chOff x="0" y="0"/>
            <a:chExt cx="12287250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C4299E9-B096-4E77-A726-5E239E972815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4127002-06ED-4CE5-98D9-728547FDE91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BAC742F-7F1F-47CE-A9CD-6DAC5FC30602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2947CC84-6298-407F-80C3-4BB250C0A60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36EFC44-63C0-49F9-8210-D589239E5F93}"/>
              </a:ext>
            </a:extLst>
          </p:cNvPr>
          <p:cNvGrpSpPr/>
          <p:nvPr/>
        </p:nvGrpSpPr>
        <p:grpSpPr>
          <a:xfrm>
            <a:off x="-1824216" y="8022"/>
            <a:ext cx="12287250" cy="6858000"/>
            <a:chOff x="0" y="0"/>
            <a:chExt cx="12287250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F3124FDC-ECAC-4ABA-81A7-B6CF8F992F04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3C95F9AD-2349-466D-B4EF-2C61171A5B8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D76CB436-BFE6-42F1-BD34-675B3DEBE78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1752D9D5-9D90-437E-8E51-8CE2A283EBDD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A7FCAFB7-8C01-4745-ABEE-8E129218F859}"/>
              </a:ext>
            </a:extLst>
          </p:cNvPr>
          <p:cNvGrpSpPr/>
          <p:nvPr/>
        </p:nvGrpSpPr>
        <p:grpSpPr>
          <a:xfrm>
            <a:off x="-11047844" y="-8022"/>
            <a:ext cx="12287250" cy="6858000"/>
            <a:chOff x="0" y="0"/>
            <a:chExt cx="12287250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4EBE336-2CED-49D6-97BA-DFD622B3DC43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3ABEF73-78F7-46C7-A0B8-1814AAC4D49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30A6DB4D-2A4C-4BCC-9B71-A9F7C592EFF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ADA8A2A-8622-472A-BB91-6E4BD9DD1B3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05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2589626" y="694565"/>
            <a:ext cx="4690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>
                <a:solidFill>
                  <a:srgbClr val="0070C0"/>
                </a:solidFill>
              </a:rPr>
              <a:t>	</a:t>
            </a:r>
            <a:r>
              <a:rPr lang="fr-FR" sz="2400" dirty="0" smtClean="0">
                <a:solidFill>
                  <a:srgbClr val="0070C0"/>
                </a:solidFill>
              </a:rPr>
              <a:t>Création </a:t>
            </a:r>
            <a:r>
              <a:rPr lang="fr-FR" sz="2400" dirty="0">
                <a:solidFill>
                  <a:srgbClr val="0070C0"/>
                </a:solidFill>
              </a:rPr>
              <a:t>des tables de bord :</a:t>
            </a:r>
          </a:p>
        </p:txBody>
      </p:sp>
      <p:sp>
        <p:nvSpPr>
          <p:cNvPr id="3" name="Rectangle 2"/>
          <p:cNvSpPr/>
          <p:nvPr/>
        </p:nvSpPr>
        <p:spPr>
          <a:xfrm>
            <a:off x="1951893" y="1626577"/>
            <a:ext cx="75544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     Après </a:t>
            </a:r>
            <a:r>
              <a:rPr lang="fr-FR" dirty="0"/>
              <a:t>la </a:t>
            </a:r>
            <a:r>
              <a:rPr lang="fr-FR" dirty="0"/>
              <a:t>connection</a:t>
            </a:r>
            <a:r>
              <a:rPr lang="fr-FR" dirty="0"/>
              <a:t> de notre base des données 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multidimensionnelles </a:t>
            </a:r>
            <a:r>
              <a:rPr lang="fr-FR" dirty="0"/>
              <a:t>avec notre programme JAVA, nous avons 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analysé </a:t>
            </a:r>
            <a:r>
              <a:rPr lang="fr-FR" dirty="0"/>
              <a:t>les données comme a été cité dans le sprint </a:t>
            </a:r>
            <a:r>
              <a:rPr lang="fr-FR" dirty="0"/>
              <a:t>backlog</a:t>
            </a:r>
            <a:r>
              <a:rPr lang="fr-FR" dirty="0"/>
              <a:t>  avec </a:t>
            </a:r>
            <a:r>
              <a:rPr lang="fr-FR" dirty="0" smtClean="0"/>
              <a:t>la</a:t>
            </a:r>
          </a:p>
          <a:p>
            <a:endParaRPr lang="fr-FR" dirty="0"/>
          </a:p>
          <a:p>
            <a:r>
              <a:rPr lang="fr-FR" dirty="0" smtClean="0"/>
              <a:t> </a:t>
            </a:r>
            <a:r>
              <a:rPr lang="fr-FR" dirty="0"/>
              <a:t>librairie SWING, et ci-suit on trouve les résultats des différentes 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 </a:t>
            </a:r>
            <a:r>
              <a:rPr lang="fr-FR" dirty="0"/>
              <a:t>analyses</a:t>
            </a:r>
          </a:p>
        </p:txBody>
      </p:sp>
    </p:spTree>
    <p:extLst>
      <p:ext uri="{BB962C8B-B14F-4D97-AF65-F5344CB8AC3E}">
        <p14:creationId xmlns:p14="http://schemas.microsoft.com/office/powerpoint/2010/main" val="3586060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65" y="-94891"/>
            <a:ext cx="12191999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6" y="1497242"/>
            <a:ext cx="4641729" cy="38635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62751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9864" y="5525656"/>
            <a:ext cx="345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P</a:t>
            </a:r>
            <a:r>
              <a:rPr lang="fr-FR" dirty="0" smtClean="0"/>
              <a:t>age d’accueil de l’application java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017670" y="5525656"/>
            <a:ext cx="222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Menu de l’application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891" y="1497241"/>
            <a:ext cx="4038600" cy="38635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8200" y="448574"/>
            <a:ext cx="5877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fr-FR" sz="2400" b="1" dirty="0" smtClean="0">
                <a:solidFill>
                  <a:srgbClr val="0070C0"/>
                </a:solidFill>
              </a:rPr>
              <a:t>Réalisation</a:t>
            </a:r>
            <a:endParaRPr lang="fr-F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89" y="616340"/>
            <a:ext cx="4752975" cy="47665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8272" y="5634099"/>
            <a:ext cx="288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dirty="0" smtClean="0"/>
              <a:t>Table des articles par auteur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66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76" y="158092"/>
            <a:ext cx="8506724" cy="20588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45789" y="2303254"/>
            <a:ext cx="433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Histogramme des articles par auteur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922890" y="5686908"/>
            <a:ext cx="5461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r>
              <a:rPr lang="fr-FR" dirty="0" smtClean="0"/>
              <a:t>Diagramme circulaire des articles par auteur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024" y="2672586"/>
            <a:ext cx="7151228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6264"/>
            <a:ext cx="12192000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76" y="1098340"/>
            <a:ext cx="2562225" cy="28670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428" y="845389"/>
            <a:ext cx="4743099" cy="36834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0613" y="4089678"/>
            <a:ext cx="3392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Histogramme des articles par pays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26902" y="4639801"/>
            <a:ext cx="262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Table des articles par pays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570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1" y="1242649"/>
            <a:ext cx="5991225" cy="25622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11651" y="4058971"/>
            <a:ext cx="339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Histogramme des articles par date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922" y="1455749"/>
            <a:ext cx="4642033" cy="23050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23871" y="4150107"/>
            <a:ext cx="2627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Table des articles par 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92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9C07A63-6E3C-4815-AAC9-451AB2C8B206}"/>
              </a:ext>
            </a:extLst>
          </p:cNvPr>
          <p:cNvGrpSpPr/>
          <p:nvPr/>
        </p:nvGrpSpPr>
        <p:grpSpPr>
          <a:xfrm>
            <a:off x="-65320" y="0"/>
            <a:ext cx="12287250" cy="6858000"/>
            <a:chOff x="0" y="0"/>
            <a:chExt cx="12287250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5E005FC-A5DF-4ABE-BA09-2E4DEA893D72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23B588A-2165-45AC-BE69-27D75C37E47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8E78BEC8-9DF2-4A6A-80EF-A19F4D919A5F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D92CB83-6C3C-4D11-A5D4-B04778CCC3E8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7CC115B-936C-440A-A276-2CA4301C907E}"/>
              </a:ext>
            </a:extLst>
          </p:cNvPr>
          <p:cNvGrpSpPr/>
          <p:nvPr/>
        </p:nvGrpSpPr>
        <p:grpSpPr>
          <a:xfrm>
            <a:off x="-643402" y="8022"/>
            <a:ext cx="12287250" cy="6858000"/>
            <a:chOff x="0" y="0"/>
            <a:chExt cx="12287250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2232F3A0-436C-46FB-B47C-7F18812017C1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F10A1BF2-1A39-417A-BA03-2B43A2DF4DA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715D93D3-689A-432E-86C4-30BE71AC5CD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CD2BA47-CA13-4EC6-AB13-51CDD58B165C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D6B815F-710B-4503-9B74-A2FC5F0ED286}"/>
              </a:ext>
            </a:extLst>
          </p:cNvPr>
          <p:cNvGrpSpPr/>
          <p:nvPr/>
        </p:nvGrpSpPr>
        <p:grpSpPr>
          <a:xfrm>
            <a:off x="-1262171" y="8022"/>
            <a:ext cx="12287250" cy="6858000"/>
            <a:chOff x="0" y="0"/>
            <a:chExt cx="12287250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C4299E9-B096-4E77-A726-5E239E972815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4127002-06ED-4CE5-98D9-728547FDE91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BAC742F-7F1F-47CE-A9CD-6DAC5FC30602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2947CC84-6298-407F-80C3-4BB250C0A60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36EFC44-63C0-49F9-8210-D589239E5F93}"/>
              </a:ext>
            </a:extLst>
          </p:cNvPr>
          <p:cNvGrpSpPr/>
          <p:nvPr/>
        </p:nvGrpSpPr>
        <p:grpSpPr>
          <a:xfrm>
            <a:off x="-1824216" y="8022"/>
            <a:ext cx="12287250" cy="6858000"/>
            <a:chOff x="0" y="0"/>
            <a:chExt cx="12287250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F3124FDC-ECAC-4ABA-81A7-B6CF8F992F04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3C95F9AD-2349-466D-B4EF-2C61171A5B8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D76CB436-BFE6-42F1-BD34-675B3DEBE78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1752D9D5-9D90-437E-8E51-8CE2A283EBDD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A7FCAFB7-8C01-4745-ABEE-8E129218F859}"/>
              </a:ext>
            </a:extLst>
          </p:cNvPr>
          <p:cNvGrpSpPr/>
          <p:nvPr/>
        </p:nvGrpSpPr>
        <p:grpSpPr>
          <a:xfrm>
            <a:off x="-2524339" y="-8022"/>
            <a:ext cx="12287250" cy="6858000"/>
            <a:chOff x="0" y="0"/>
            <a:chExt cx="12287250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F4EBE336-2CED-49D6-97BA-DFD622B3DC43}"/>
                </a:ext>
              </a:extLst>
            </p:cNvPr>
            <p:cNvSpPr/>
            <p:nvPr/>
          </p:nvSpPr>
          <p:spPr>
            <a:xfrm>
              <a:off x="9525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3ABEF73-78F7-46C7-A0B8-1814AAC4D49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11985 h 6858000"/>
                <a:gd name="connsiteX3" fmla="*/ 12138343 w 12192000"/>
                <a:gd name="connsiteY3" fmla="*/ 102099 h 6858000"/>
                <a:gd name="connsiteX4" fmla="*/ 11425954 w 12192000"/>
                <a:gd name="connsiteY4" fmla="*/ 3458484 h 6858000"/>
                <a:gd name="connsiteX5" fmla="*/ 12138343 w 12192000"/>
                <a:gd name="connsiteY5" fmla="*/ 6814869 h 6858000"/>
                <a:gd name="connsiteX6" fmla="*/ 12164024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11985"/>
                  </a:lnTo>
                  <a:lnTo>
                    <a:pt x="12138343" y="102099"/>
                  </a:lnTo>
                  <a:cubicBezTo>
                    <a:pt x="11705879" y="865921"/>
                    <a:pt x="11425954" y="2084998"/>
                    <a:pt x="11425954" y="3458484"/>
                  </a:cubicBezTo>
                  <a:cubicBezTo>
                    <a:pt x="11425954" y="4831970"/>
                    <a:pt x="11705879" y="6051047"/>
                    <a:pt x="12138343" y="6814869"/>
                  </a:cubicBezTo>
                  <a:lnTo>
                    <a:pt x="1216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30A6DB4D-2A4C-4BCC-9B71-A9F7C592EFF0}"/>
                </a:ext>
              </a:extLst>
            </p:cNvPr>
            <p:cNvSpPr/>
            <p:nvPr/>
          </p:nvSpPr>
          <p:spPr>
            <a:xfrm>
              <a:off x="11496290" y="2484167"/>
              <a:ext cx="670796" cy="1891775"/>
            </a:xfrm>
            <a:custGeom>
              <a:avLst/>
              <a:gdLst>
                <a:gd name="connsiteX0" fmla="*/ 48792 w 670796"/>
                <a:gd name="connsiteY0" fmla="*/ 0 h 1891775"/>
                <a:gd name="connsiteX1" fmla="*/ 132436 w 670796"/>
                <a:gd name="connsiteY1" fmla="*/ 40293 h 1891775"/>
                <a:gd name="connsiteX2" fmla="*/ 670796 w 670796"/>
                <a:gd name="connsiteY2" fmla="*/ 944834 h 1891775"/>
                <a:gd name="connsiteX3" fmla="*/ 132436 w 670796"/>
                <a:gd name="connsiteY3" fmla="*/ 1849376 h 1891775"/>
                <a:gd name="connsiteX4" fmla="*/ 44420 w 670796"/>
                <a:gd name="connsiteY4" fmla="*/ 1891775 h 1891775"/>
                <a:gd name="connsiteX5" fmla="*/ 12873 w 670796"/>
                <a:gd name="connsiteY5" fmla="*/ 1481550 h 1891775"/>
                <a:gd name="connsiteX6" fmla="*/ 0 w 670796"/>
                <a:gd name="connsiteY6" fmla="*/ 974318 h 1891775"/>
                <a:gd name="connsiteX7" fmla="*/ 12873 w 670796"/>
                <a:gd name="connsiteY7" fmla="*/ 467086 h 189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96" h="1891775">
                  <a:moveTo>
                    <a:pt x="48792" y="0"/>
                  </a:moveTo>
                  <a:lnTo>
                    <a:pt x="132436" y="40293"/>
                  </a:lnTo>
                  <a:cubicBezTo>
                    <a:pt x="453107" y="214492"/>
                    <a:pt x="670796" y="554241"/>
                    <a:pt x="670796" y="944834"/>
                  </a:cubicBezTo>
                  <a:cubicBezTo>
                    <a:pt x="670796" y="1335427"/>
                    <a:pt x="453107" y="1675176"/>
                    <a:pt x="132436" y="1849376"/>
                  </a:cubicBezTo>
                  <a:lnTo>
                    <a:pt x="44420" y="1891775"/>
                  </a:lnTo>
                  <a:lnTo>
                    <a:pt x="12873" y="1481550"/>
                  </a:lnTo>
                  <a:cubicBezTo>
                    <a:pt x="4374" y="1315277"/>
                    <a:pt x="0" y="1146004"/>
                    <a:pt x="0" y="974318"/>
                  </a:cubicBezTo>
                  <a:cubicBezTo>
                    <a:pt x="0" y="802632"/>
                    <a:pt x="4374" y="633359"/>
                    <a:pt x="12873" y="467086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ADA8A2A-8622-472A-BB91-6E4BD9DD1B34}"/>
                </a:ext>
              </a:extLst>
            </p:cNvPr>
            <p:cNvSpPr txBox="1"/>
            <p:nvPr/>
          </p:nvSpPr>
          <p:spPr>
            <a:xfrm>
              <a:off x="11267167" y="3244334"/>
              <a:ext cx="1001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05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-643402" y="465992"/>
            <a:ext cx="7330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chemeClr val="accent1">
                    <a:lumMod val="75000"/>
                  </a:schemeClr>
                </a:solidFill>
              </a:rPr>
              <a:t>              Conclusion</a:t>
            </a:r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67" y="1385627"/>
            <a:ext cx="7766977" cy="45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21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85608" cy="6858000"/>
          </a:xfrm>
          <a:prstGeom prst="rect">
            <a:avLst/>
          </a:prstGeom>
        </p:spPr>
      </p:pic>
      <p:sp>
        <p:nvSpPr>
          <p:cNvPr id="10" name="AutoShape 2" descr="Résultat de recherche d'images pour &quot;merci de votre attenti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2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" y="0"/>
            <a:ext cx="1210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7030A0"/>
                </a:solidFill>
              </a:rPr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Les </a:t>
            </a:r>
            <a:r>
              <a:rPr lang="fr-FR" dirty="0" err="1"/>
              <a:t>fake</a:t>
            </a:r>
            <a:r>
              <a:rPr lang="fr-FR" dirty="0"/>
              <a:t> news, en français </a:t>
            </a:r>
            <a:r>
              <a:rPr lang="fr-FR" dirty="0" err="1"/>
              <a:t>infox</a:t>
            </a:r>
            <a:r>
              <a:rPr lang="fr-FR" dirty="0"/>
              <a:t>, informations fallacieuses ou fausses nouvelles constituent une information mensongère délivrée dans le but de manipuler ou tromper un auditoire, </a:t>
            </a: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Elles </a:t>
            </a:r>
            <a:r>
              <a:rPr lang="fr-FR" dirty="0"/>
              <a:t>peuvent émaner d'un ou plusieurs individus (par le biais de médias non institutionnels, tels les blogs ou les réseaux sociaux) 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Dans </a:t>
            </a:r>
            <a:r>
              <a:rPr lang="fr-FR" dirty="0"/>
              <a:t>la lutte contre les fausses nouvelles, plusieurs équipes de développeurs ont essayé de développer des logiciels performants parmi </a:t>
            </a:r>
            <a:r>
              <a:rPr lang="fr-FR" dirty="0" err="1"/>
              <a:t>lesqeuls</a:t>
            </a:r>
            <a:r>
              <a:rPr lang="fr-FR" dirty="0"/>
              <a:t> on cite &lt;&lt;le détecteur de baratin&gt;&gt; développé par un équipe de chercheurs de l’ONG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376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5911A39-B343-490B-ACA4-B67209CC9A8B}"/>
              </a:ext>
            </a:extLst>
          </p:cNvPr>
          <p:cNvGrpSpPr/>
          <p:nvPr/>
        </p:nvGrpSpPr>
        <p:grpSpPr>
          <a:xfrm>
            <a:off x="-8719447" y="0"/>
            <a:ext cx="12279884" cy="6858000"/>
            <a:chOff x="0" y="0"/>
            <a:chExt cx="1227988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2A2093D-9FD1-4CCD-9EC3-1367239F8169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43C1F38D-6C65-4A37-BD6C-48D20A2F9BA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854F66B7-3CDB-4A3D-8812-C4308053C287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AD17761-85D2-4395-961B-6BEB41E72DC9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</a:rPr>
                <a:t>02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DAB5783-C42F-4128-804A-32F6175C2C2F}"/>
              </a:ext>
            </a:extLst>
          </p:cNvPr>
          <p:cNvGrpSpPr/>
          <p:nvPr/>
        </p:nvGrpSpPr>
        <p:grpSpPr>
          <a:xfrm>
            <a:off x="-9290960" y="0"/>
            <a:ext cx="12279884" cy="6858000"/>
            <a:chOff x="0" y="0"/>
            <a:chExt cx="12279884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DEAAE514-1A69-4C5A-B065-129852D5FFC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01FA911-FDBD-4C7C-ABB8-D08F5C422FBE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9E70823-17C1-416E-B2E7-53D69043D3FC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F891DB3-A893-4523-B8C7-CC0DA5837D3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</a:rPr>
                <a:t>03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29DCFAD-A9BA-4534-AA2E-AE07D96EB250}"/>
              </a:ext>
            </a:extLst>
          </p:cNvPr>
          <p:cNvGrpSpPr/>
          <p:nvPr/>
        </p:nvGrpSpPr>
        <p:grpSpPr>
          <a:xfrm>
            <a:off x="-9871431" y="0"/>
            <a:ext cx="12279884" cy="6858000"/>
            <a:chOff x="0" y="0"/>
            <a:chExt cx="12279884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357D33AD-43B8-4199-BFE1-C96347552BBF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AEEEA74-4733-4817-B224-760A402FDE0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D754D4F-1C13-4501-868B-B17960D67A30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A4AAD3D-5278-4E39-9A18-A14AE89C9CE0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</a:rPr>
                <a:t>04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19DE98A-241F-4D88-80A0-41DF575C299C}"/>
              </a:ext>
            </a:extLst>
          </p:cNvPr>
          <p:cNvGrpSpPr/>
          <p:nvPr/>
        </p:nvGrpSpPr>
        <p:grpSpPr>
          <a:xfrm>
            <a:off x="-10453979" y="0"/>
            <a:ext cx="12279884" cy="6858000"/>
            <a:chOff x="0" y="0"/>
            <a:chExt cx="12279884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3C97015-A309-4A71-BC7F-2792AFC51E5C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4C37CE1E-EE35-4197-A09B-48AAD0CFD38F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E6BFF2C2-0BF5-48D7-A435-AD0D1DD11071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0A71A4B-6946-411E-96FD-F9C3B2F4607F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</a:rPr>
                <a:t>05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02F1987-0A71-4DFF-A5FE-74A7F7486AA4}"/>
              </a:ext>
            </a:extLst>
          </p:cNvPr>
          <p:cNvGrpSpPr/>
          <p:nvPr/>
        </p:nvGrpSpPr>
        <p:grpSpPr>
          <a:xfrm>
            <a:off x="-11045498" y="0"/>
            <a:ext cx="12279884" cy="6858000"/>
            <a:chOff x="0" y="0"/>
            <a:chExt cx="12279884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4482F011-F94D-42CD-851A-D5BE6E7FD26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3F1AE53-AB71-435E-97BA-B3381F76BA8E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28CA81D2-1DF6-46D7-8AE5-58C37A996DFD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0009C90-E2AF-407E-A98E-7F7D72FC0D4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</a:rPr>
                <a:t>06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636463" y="430796"/>
            <a:ext cx="5203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7030A0"/>
                </a:solidFill>
              </a:rPr>
              <a:t>Choix méthodologique et technologique</a:t>
            </a:r>
          </a:p>
        </p:txBody>
      </p:sp>
      <p:sp>
        <p:nvSpPr>
          <p:cNvPr id="3" name="Rectangle 2"/>
          <p:cNvSpPr/>
          <p:nvPr/>
        </p:nvSpPr>
        <p:spPr>
          <a:xfrm>
            <a:off x="3851750" y="1160557"/>
            <a:ext cx="2613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1  Choix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Méthodologique</a:t>
            </a:r>
            <a:r>
              <a:rPr lang="fr-FR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4518991" y="1960657"/>
            <a:ext cx="1631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Planification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81953" y="2402093"/>
            <a:ext cx="60583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          Dans </a:t>
            </a:r>
            <a:r>
              <a:rPr lang="fr-FR" dirty="0"/>
              <a:t>SCRUM l'équipe </a:t>
            </a:r>
            <a:r>
              <a:rPr lang="fr-FR" dirty="0" smtClean="0"/>
              <a:t>choisit </a:t>
            </a:r>
            <a:r>
              <a:rPr lang="fr-FR" dirty="0"/>
              <a:t>à partir du </a:t>
            </a:r>
            <a:r>
              <a:rPr lang="fr-FR" dirty="0"/>
              <a:t>Backlog</a:t>
            </a:r>
            <a:r>
              <a:rPr lang="fr-FR" dirty="0"/>
              <a:t> de </a:t>
            </a:r>
            <a:r>
              <a:rPr lang="fr-FR" dirty="0" smtClean="0"/>
              <a:t>produit: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 smtClean="0"/>
              <a:t> </a:t>
            </a:r>
            <a:r>
              <a:rPr lang="fr-FR" dirty="0"/>
              <a:t>les éléments qu'elle s'engage à finir Une fois le </a:t>
            </a:r>
            <a:r>
              <a:rPr lang="fr-FR" dirty="0"/>
              <a:t>Backlog</a:t>
            </a:r>
            <a:r>
              <a:rPr lang="fr-FR" dirty="0"/>
              <a:t> de Sprint est </a:t>
            </a:r>
            <a:r>
              <a:rPr lang="fr-FR" dirty="0"/>
              <a:t>créé  les tâches sont identifiées </a:t>
            </a:r>
          </a:p>
          <a:p>
            <a:endParaRPr lang="fr-FR" dirty="0" smtClean="0"/>
          </a:p>
          <a:p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</a:t>
            </a:r>
            <a:r>
              <a:rPr lang="fr-FR" dirty="0" smtClean="0"/>
              <a:t> Finalement </a:t>
            </a:r>
            <a:r>
              <a:rPr lang="fr-FR" dirty="0"/>
              <a:t>on peut alors lancer le </a:t>
            </a:r>
            <a:r>
              <a:rPr lang="fr-FR" dirty="0" smtClean="0"/>
              <a:t>Sprint</a:t>
            </a:r>
          </a:p>
          <a:p>
            <a:endParaRPr lang="fr-FR" dirty="0"/>
          </a:p>
        </p:txBody>
      </p:sp>
      <p:sp>
        <p:nvSpPr>
          <p:cNvPr id="32" name="Rectangle 31"/>
          <p:cNvSpPr/>
          <p:nvPr/>
        </p:nvSpPr>
        <p:spPr>
          <a:xfrm>
            <a:off x="4491438" y="4525751"/>
            <a:ext cx="229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Définition des rôles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597" y="5344231"/>
            <a:ext cx="6048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4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5911A39-B343-490B-ACA4-B67209CC9A8B}"/>
              </a:ext>
            </a:extLst>
          </p:cNvPr>
          <p:cNvGrpSpPr/>
          <p:nvPr/>
        </p:nvGrpSpPr>
        <p:grpSpPr>
          <a:xfrm>
            <a:off x="-97971" y="0"/>
            <a:ext cx="12279884" cy="6858000"/>
            <a:chOff x="0" y="0"/>
            <a:chExt cx="1227988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2A2093D-9FD1-4CCD-9EC3-1367239F8169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43C1F38D-6C65-4A37-BD6C-48D20A2F9BA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854F66B7-3CDB-4A3D-8812-C4308053C287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AD17761-85D2-4395-961B-6BEB41E72DC9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DAB5783-C42F-4128-804A-32F6175C2C2F}"/>
              </a:ext>
            </a:extLst>
          </p:cNvPr>
          <p:cNvGrpSpPr/>
          <p:nvPr/>
        </p:nvGrpSpPr>
        <p:grpSpPr>
          <a:xfrm>
            <a:off x="-496727" y="-1"/>
            <a:ext cx="12608590" cy="6858001"/>
            <a:chOff x="140100" y="-1"/>
            <a:chExt cx="12608590" cy="685800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DEAAE514-1A69-4C5A-B065-129852D5FFC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01FA911-FDBD-4C7C-ABB8-D08F5C422FBE}"/>
                </a:ext>
              </a:extLst>
            </p:cNvPr>
            <p:cNvSpPr/>
            <p:nvPr/>
          </p:nvSpPr>
          <p:spPr>
            <a:xfrm>
              <a:off x="608906" y="-1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9E70823-17C1-416E-B2E7-53D69043D3FC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F891DB3-A893-4523-B8C7-CC0DA5837D3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29DCFAD-A9BA-4534-AA2E-AE07D96EB250}"/>
              </a:ext>
            </a:extLst>
          </p:cNvPr>
          <p:cNvGrpSpPr/>
          <p:nvPr/>
        </p:nvGrpSpPr>
        <p:grpSpPr>
          <a:xfrm>
            <a:off x="-9871431" y="0"/>
            <a:ext cx="12279884" cy="6858000"/>
            <a:chOff x="0" y="0"/>
            <a:chExt cx="12279884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357D33AD-43B8-4199-BFE1-C96347552BBF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AEEEA74-4733-4817-B224-760A402FDE0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D754D4F-1C13-4501-868B-B17960D67A30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A4AAD3D-5278-4E39-9A18-A14AE89C9CE0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19DE98A-241F-4D88-80A0-41DF575C299C}"/>
              </a:ext>
            </a:extLst>
          </p:cNvPr>
          <p:cNvGrpSpPr/>
          <p:nvPr/>
        </p:nvGrpSpPr>
        <p:grpSpPr>
          <a:xfrm>
            <a:off x="-10453979" y="0"/>
            <a:ext cx="12279884" cy="6858000"/>
            <a:chOff x="0" y="0"/>
            <a:chExt cx="12279884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3C97015-A309-4A71-BC7F-2792AFC51E5C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4C37CE1E-EE35-4197-A09B-48AAD0CFD38F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E6BFF2C2-0BF5-48D7-A435-AD0D1DD11071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0A71A4B-6946-411E-96FD-F9C3B2F4607F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02F1987-0A71-4DFF-A5FE-74A7F7486AA4}"/>
              </a:ext>
            </a:extLst>
          </p:cNvPr>
          <p:cNvGrpSpPr/>
          <p:nvPr/>
        </p:nvGrpSpPr>
        <p:grpSpPr>
          <a:xfrm>
            <a:off x="-11045498" y="0"/>
            <a:ext cx="12279884" cy="6858000"/>
            <a:chOff x="0" y="0"/>
            <a:chExt cx="12279884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4482F011-F94D-42CD-851A-D5BE6E7FD26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3F1AE53-AB71-435E-97BA-B3381F76BA8E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28CA81D2-1DF6-46D7-8AE5-58C37A996DFD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0009C90-E2AF-407E-A98E-7F7D72FC0D4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209" y="475677"/>
            <a:ext cx="2758657" cy="49381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947309" y="1143000"/>
            <a:ext cx="61966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 smtClean="0"/>
          </a:p>
          <a:p>
            <a:r>
              <a:rPr lang="fr-FR" dirty="0" smtClean="0"/>
              <a:t>     UML</a:t>
            </a:r>
            <a:r>
              <a:rPr lang="fr-FR" dirty="0"/>
              <a:t>( </a:t>
            </a:r>
            <a:r>
              <a:rPr lang="fr-FR" dirty="0"/>
              <a:t>Unified</a:t>
            </a:r>
            <a:r>
              <a:rPr lang="fr-FR" dirty="0"/>
              <a:t> </a:t>
            </a:r>
            <a:r>
              <a:rPr lang="fr-FR" dirty="0"/>
              <a:t>Modeling</a:t>
            </a:r>
            <a:r>
              <a:rPr lang="fr-FR" dirty="0"/>
              <a:t> </a:t>
            </a:r>
            <a:r>
              <a:rPr lang="fr-FR" dirty="0"/>
              <a:t>Language</a:t>
            </a:r>
            <a:r>
              <a:rPr lang="fr-FR" dirty="0"/>
              <a:t> )  : Se définit comme un langage de modélisation graphique et textuel destiné à comprendre et décrire des besoins, spécifier, concevoir des solutions et communiquer des points de vue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54" y="3389864"/>
            <a:ext cx="3009099" cy="148145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055299" y="3244334"/>
            <a:ext cx="4093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</p:txBody>
      </p:sp>
      <p:sp>
        <p:nvSpPr>
          <p:cNvPr id="36" name="Rectangle 35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 smtClean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48" y="3389864"/>
            <a:ext cx="3005588" cy="14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33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3516"/>
            <a:ext cx="11688791" cy="707647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24950" y="767752"/>
            <a:ext cx="6055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2-  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Choix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technologique</a:t>
            </a:r>
            <a:br>
              <a:rPr lang="fr-FR" dirty="0">
                <a:solidFill>
                  <a:schemeClr val="accent1">
                    <a:lumMod val="75000"/>
                  </a:schemeClr>
                </a:solidFill>
              </a:rPr>
            </a:b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71600" y="1414083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       L’environnement </a:t>
            </a:r>
            <a:r>
              <a:rPr lang="fr-FR" dirty="0"/>
              <a:t>de développement est un terme qui désigne l’ensemble d’outils et de langage utilisé pour l’implémentation d’une solution informatique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54" y="2337019"/>
            <a:ext cx="3716547" cy="249851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821" y="5071584"/>
            <a:ext cx="2857500" cy="1786416"/>
          </a:xfrm>
          <a:prstGeom prst="rect">
            <a:avLst/>
          </a:prstGeom>
        </p:spPr>
      </p:pic>
      <p:pic>
        <p:nvPicPr>
          <p:cNvPr id="2050" name="Picture 2" descr="Résultat de recherche d'images pour &quot;hiv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09" y="2337020"/>
            <a:ext cx="2707197" cy="22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72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5911A39-B343-490B-ACA4-B67209CC9A8B}"/>
              </a:ext>
            </a:extLst>
          </p:cNvPr>
          <p:cNvGrpSpPr/>
          <p:nvPr/>
        </p:nvGrpSpPr>
        <p:grpSpPr>
          <a:xfrm>
            <a:off x="-97971" y="0"/>
            <a:ext cx="12279884" cy="6858000"/>
            <a:chOff x="0" y="0"/>
            <a:chExt cx="1227988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2A2093D-9FD1-4CCD-9EC3-1367239F8169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43C1F38D-6C65-4A37-BD6C-48D20A2F9BA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854F66B7-3CDB-4A3D-8812-C4308053C287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AD17761-85D2-4395-961B-6BEB41E72DC9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DAB5783-C42F-4128-804A-32F6175C2C2F}"/>
              </a:ext>
            </a:extLst>
          </p:cNvPr>
          <p:cNvGrpSpPr/>
          <p:nvPr/>
        </p:nvGrpSpPr>
        <p:grpSpPr>
          <a:xfrm>
            <a:off x="-636827" y="0"/>
            <a:ext cx="12279884" cy="6858000"/>
            <a:chOff x="0" y="0"/>
            <a:chExt cx="12279884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DEAAE514-1A69-4C5A-B065-129852D5FFC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01FA911-FDBD-4C7C-ABB8-D08F5C422FBE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9E70823-17C1-416E-B2E7-53D69043D3FC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F891DB3-A893-4523-B8C7-CC0DA5837D3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29DCFAD-A9BA-4534-AA2E-AE07D96EB250}"/>
              </a:ext>
            </a:extLst>
          </p:cNvPr>
          <p:cNvGrpSpPr/>
          <p:nvPr/>
        </p:nvGrpSpPr>
        <p:grpSpPr>
          <a:xfrm>
            <a:off x="-1217296" y="0"/>
            <a:ext cx="12279884" cy="6858000"/>
            <a:chOff x="0" y="0"/>
            <a:chExt cx="12279884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357D33AD-43B8-4199-BFE1-C96347552BBF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AEEEA74-4733-4817-B224-760A402FDE0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D754D4F-1C13-4501-868B-B17960D67A30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A4AAD3D-5278-4E39-9A18-A14AE89C9CE0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19DE98A-241F-4D88-80A0-41DF575C299C}"/>
              </a:ext>
            </a:extLst>
          </p:cNvPr>
          <p:cNvGrpSpPr/>
          <p:nvPr/>
        </p:nvGrpSpPr>
        <p:grpSpPr>
          <a:xfrm>
            <a:off x="-10453979" y="0"/>
            <a:ext cx="12279884" cy="6858000"/>
            <a:chOff x="0" y="0"/>
            <a:chExt cx="12279884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3C97015-A309-4A71-BC7F-2792AFC51E5C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4C37CE1E-EE35-4197-A09B-48AAD0CFD38F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E6BFF2C2-0BF5-48D7-A435-AD0D1DD11071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0A71A4B-6946-411E-96FD-F9C3B2F4607F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02F1987-0A71-4DFF-A5FE-74A7F7486AA4}"/>
              </a:ext>
            </a:extLst>
          </p:cNvPr>
          <p:cNvGrpSpPr/>
          <p:nvPr/>
        </p:nvGrpSpPr>
        <p:grpSpPr>
          <a:xfrm>
            <a:off x="-11045498" y="0"/>
            <a:ext cx="12279884" cy="6858000"/>
            <a:chOff x="0" y="0"/>
            <a:chExt cx="12279884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4482F011-F94D-42CD-851A-D5BE6E7FD26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3F1AE53-AB71-435E-97BA-B3381F76BA8E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28CA81D2-1DF6-46D7-8AE5-58C37A996DFD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0009C90-E2AF-407E-A98E-7F7D72FC0D4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288372" y="325315"/>
            <a:ext cx="55818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7030A0"/>
                </a:solidFill>
              </a:rPr>
              <a:t>Analyse et Spécification des besoins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34257" y="3059667"/>
            <a:ext cx="2784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Présentation </a:t>
            </a:r>
            <a:r>
              <a:rPr lang="fr-FR" dirty="0"/>
              <a:t>des acteurs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804596" y="13802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1-    Étude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des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besoins</a:t>
            </a:r>
          </a:p>
          <a:p>
            <a:endParaRPr lang="fr-FR" dirty="0"/>
          </a:p>
          <a:p>
            <a:r>
              <a:rPr lang="fr-FR" dirty="0" smtClean="0"/>
              <a:t>     Les </a:t>
            </a:r>
            <a:r>
              <a:rPr lang="fr-FR" dirty="0"/>
              <a:t>besoins dégagés ont été répartis en deux groupes fonctionnels et non </a:t>
            </a:r>
            <a:r>
              <a:rPr lang="fr-FR" dirty="0" smtClean="0"/>
              <a:t>fonctionnels</a:t>
            </a:r>
            <a:endParaRPr lang="fr-FR" dirty="0"/>
          </a:p>
        </p:txBody>
      </p:sp>
      <p:sp>
        <p:nvSpPr>
          <p:cNvPr id="33" name="Rectangle 32"/>
          <p:cNvSpPr/>
          <p:nvPr/>
        </p:nvSpPr>
        <p:spPr>
          <a:xfrm>
            <a:off x="2155725" y="3648738"/>
            <a:ext cx="68021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On a </a:t>
            </a:r>
            <a:r>
              <a:rPr lang="fr-FR" dirty="0" smtClean="0"/>
              <a:t>trois acteurs </a:t>
            </a:r>
            <a:r>
              <a:rPr lang="fr-FR" dirty="0"/>
              <a:t>dans ce projet qui sont 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 </a:t>
            </a:r>
            <a:r>
              <a:rPr lang="fr-FR" dirty="0" smtClean="0"/>
              <a:t>l’analyseur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 </a:t>
            </a:r>
            <a:r>
              <a:rPr lang="fr-FR" dirty="0"/>
              <a:t>Le spécialiste de </a:t>
            </a:r>
            <a:r>
              <a:rPr lang="fr-FR" dirty="0" smtClean="0"/>
              <a:t>l'ETL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 </a:t>
            </a:r>
            <a:r>
              <a:rPr lang="fr-FR" dirty="0"/>
              <a:t>Le décideur 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047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076" y="1183181"/>
            <a:ext cx="7382896" cy="53039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365125"/>
            <a:ext cx="41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2-  </a:t>
            </a:r>
            <a:r>
              <a:rPr lang="fr-FR" b="1" dirty="0" smtClean="0">
                <a:solidFill>
                  <a:srgbClr val="0070C0"/>
                </a:solidFill>
              </a:rPr>
              <a:t> Diagramme </a:t>
            </a:r>
            <a:r>
              <a:rPr lang="fr-FR" b="1" dirty="0">
                <a:solidFill>
                  <a:srgbClr val="0070C0"/>
                </a:solidFill>
              </a:rPr>
              <a:t>de cas d'utilisation global </a:t>
            </a:r>
          </a:p>
        </p:txBody>
      </p:sp>
    </p:spTree>
    <p:extLst>
      <p:ext uri="{BB962C8B-B14F-4D97-AF65-F5344CB8AC3E}">
        <p14:creationId xmlns:p14="http://schemas.microsoft.com/office/powerpoint/2010/main" val="23520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5911A39-B343-490B-ACA4-B67209CC9A8B}"/>
              </a:ext>
            </a:extLst>
          </p:cNvPr>
          <p:cNvGrpSpPr/>
          <p:nvPr/>
        </p:nvGrpSpPr>
        <p:grpSpPr>
          <a:xfrm>
            <a:off x="-97971" y="0"/>
            <a:ext cx="12279884" cy="6858000"/>
            <a:chOff x="0" y="0"/>
            <a:chExt cx="1227988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2A2093D-9FD1-4CCD-9EC3-1367239F8169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43C1F38D-6C65-4A37-BD6C-48D20A2F9BA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854F66B7-3CDB-4A3D-8812-C4308053C287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AD17761-85D2-4395-961B-6BEB41E72DC9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DAB5783-C42F-4128-804A-32F6175C2C2F}"/>
              </a:ext>
            </a:extLst>
          </p:cNvPr>
          <p:cNvGrpSpPr/>
          <p:nvPr/>
        </p:nvGrpSpPr>
        <p:grpSpPr>
          <a:xfrm>
            <a:off x="-636827" y="0"/>
            <a:ext cx="12279884" cy="6858000"/>
            <a:chOff x="0" y="0"/>
            <a:chExt cx="12279884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DEAAE514-1A69-4C5A-B065-129852D5FFC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01FA911-FDBD-4C7C-ABB8-D08F5C422FBE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69E70823-17C1-416E-B2E7-53D69043D3FC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F891DB3-A893-4523-B8C7-CC0DA5837D3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29DCFAD-A9BA-4534-AA2E-AE07D96EB250}"/>
              </a:ext>
            </a:extLst>
          </p:cNvPr>
          <p:cNvGrpSpPr/>
          <p:nvPr/>
        </p:nvGrpSpPr>
        <p:grpSpPr>
          <a:xfrm>
            <a:off x="-1217296" y="0"/>
            <a:ext cx="12279884" cy="6858000"/>
            <a:chOff x="0" y="0"/>
            <a:chExt cx="12279884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357D33AD-43B8-4199-BFE1-C96347552BBF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AEEEA74-4733-4817-B224-760A402FDE07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D754D4F-1C13-4501-868B-B17960D67A30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8A4AAD3D-5278-4E39-9A18-A14AE89C9CE0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19DE98A-241F-4D88-80A0-41DF575C299C}"/>
              </a:ext>
            </a:extLst>
          </p:cNvPr>
          <p:cNvGrpSpPr/>
          <p:nvPr/>
        </p:nvGrpSpPr>
        <p:grpSpPr>
          <a:xfrm>
            <a:off x="-1832502" y="0"/>
            <a:ext cx="12279884" cy="6858000"/>
            <a:chOff x="0" y="0"/>
            <a:chExt cx="12279884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3C97015-A309-4A71-BC7F-2792AFC51E5C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4C37CE1E-EE35-4197-A09B-48AAD0CFD38F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E6BFF2C2-0BF5-48D7-A435-AD0D1DD11071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0A71A4B-6946-411E-96FD-F9C3B2F4607F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02F1987-0A71-4DFF-A5FE-74A7F7486AA4}"/>
              </a:ext>
            </a:extLst>
          </p:cNvPr>
          <p:cNvGrpSpPr/>
          <p:nvPr/>
        </p:nvGrpSpPr>
        <p:grpSpPr>
          <a:xfrm>
            <a:off x="-2428269" y="0"/>
            <a:ext cx="12279884" cy="6858000"/>
            <a:chOff x="0" y="0"/>
            <a:chExt cx="12279884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4482F011-F94D-42CD-851A-D5BE6E7FD263}"/>
                </a:ext>
              </a:extLst>
            </p:cNvPr>
            <p:cNvSpPr/>
            <p:nvPr/>
          </p:nvSpPr>
          <p:spPr>
            <a:xfrm>
              <a:off x="14010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3F1AE53-AB71-435E-97BA-B3381F76BA8E}"/>
                </a:ext>
              </a:extLst>
            </p:cNvPr>
            <p:cNvSpPr/>
            <p:nvPr/>
          </p:nvSpPr>
          <p:spPr>
            <a:xfrm>
              <a:off x="0" y="0"/>
              <a:ext cx="12139784" cy="6858000"/>
            </a:xfrm>
            <a:custGeom>
              <a:avLst/>
              <a:gdLst>
                <a:gd name="connsiteX0" fmla="*/ 0 w 12139784"/>
                <a:gd name="connsiteY0" fmla="*/ 0 h 6858000"/>
                <a:gd name="connsiteX1" fmla="*/ 12139784 w 12139784"/>
                <a:gd name="connsiteY1" fmla="*/ 0 h 6858000"/>
                <a:gd name="connsiteX2" fmla="*/ 12082418 w 12139784"/>
                <a:gd name="connsiteY2" fmla="*/ 66394 h 6858000"/>
                <a:gd name="connsiteX3" fmla="*/ 11092071 w 12139784"/>
                <a:gd name="connsiteY3" fmla="*/ 3429000 h 6858000"/>
                <a:gd name="connsiteX4" fmla="*/ 12082418 w 12139784"/>
                <a:gd name="connsiteY4" fmla="*/ 6791607 h 6858000"/>
                <a:gd name="connsiteX5" fmla="*/ 12139784 w 12139784"/>
                <a:gd name="connsiteY5" fmla="*/ 6858000 h 6858000"/>
                <a:gd name="connsiteX6" fmla="*/ 0 w 12139784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39784" h="6858000">
                  <a:moveTo>
                    <a:pt x="0" y="0"/>
                  </a:moveTo>
                  <a:lnTo>
                    <a:pt x="12139784" y="0"/>
                  </a:lnTo>
                  <a:lnTo>
                    <a:pt x="12082418" y="66394"/>
                  </a:lnTo>
                  <a:cubicBezTo>
                    <a:pt x="11484913" y="795136"/>
                    <a:pt x="11092071" y="2029246"/>
                    <a:pt x="11092071" y="3429000"/>
                  </a:cubicBezTo>
                  <a:cubicBezTo>
                    <a:pt x="11092071" y="4828754"/>
                    <a:pt x="11484913" y="6062864"/>
                    <a:pt x="12082418" y="6791607"/>
                  </a:cubicBezTo>
                  <a:lnTo>
                    <a:pt x="1213978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28CA81D2-1DF6-46D7-8AE5-58C37A996DFD}"/>
                </a:ext>
              </a:extLst>
            </p:cNvPr>
            <p:cNvSpPr/>
            <p:nvPr/>
          </p:nvSpPr>
          <p:spPr>
            <a:xfrm>
              <a:off x="11197963" y="2449712"/>
              <a:ext cx="650626" cy="1958576"/>
            </a:xfrm>
            <a:custGeom>
              <a:avLst/>
              <a:gdLst>
                <a:gd name="connsiteX0" fmla="*/ 67097 w 650626"/>
                <a:gd name="connsiteY0" fmla="*/ 0 h 1958576"/>
                <a:gd name="connsiteX1" fmla="*/ 68052 w 650626"/>
                <a:gd name="connsiteY1" fmla="*/ 460 h 1958576"/>
                <a:gd name="connsiteX2" fmla="*/ 650626 w 650626"/>
                <a:gd name="connsiteY2" fmla="*/ 979288 h 1958576"/>
                <a:gd name="connsiteX3" fmla="*/ 68052 w 650626"/>
                <a:gd name="connsiteY3" fmla="*/ 1958116 h 1958576"/>
                <a:gd name="connsiteX4" fmla="*/ 67097 w 650626"/>
                <a:gd name="connsiteY4" fmla="*/ 1958576 h 1958576"/>
                <a:gd name="connsiteX5" fmla="*/ 18047 w 650626"/>
                <a:gd name="connsiteY5" fmla="*/ 1495767 h 1958576"/>
                <a:gd name="connsiteX6" fmla="*/ 0 w 650626"/>
                <a:gd name="connsiteY6" fmla="*/ 979287 h 1958576"/>
                <a:gd name="connsiteX7" fmla="*/ 18047 w 650626"/>
                <a:gd name="connsiteY7" fmla="*/ 462808 h 195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626" h="1958576">
                  <a:moveTo>
                    <a:pt x="67097" y="0"/>
                  </a:moveTo>
                  <a:lnTo>
                    <a:pt x="68052" y="460"/>
                  </a:lnTo>
                  <a:cubicBezTo>
                    <a:pt x="415059" y="188966"/>
                    <a:pt x="650626" y="556617"/>
                    <a:pt x="650626" y="979288"/>
                  </a:cubicBezTo>
                  <a:cubicBezTo>
                    <a:pt x="650626" y="1401959"/>
                    <a:pt x="415059" y="1769610"/>
                    <a:pt x="68052" y="1958116"/>
                  </a:cubicBezTo>
                  <a:lnTo>
                    <a:pt x="67097" y="1958576"/>
                  </a:lnTo>
                  <a:lnTo>
                    <a:pt x="18047" y="1495767"/>
                  </a:lnTo>
                  <a:cubicBezTo>
                    <a:pt x="6138" y="1326637"/>
                    <a:pt x="0" y="1154256"/>
                    <a:pt x="0" y="979287"/>
                  </a:cubicBezTo>
                  <a:cubicBezTo>
                    <a:pt x="0" y="804318"/>
                    <a:pt x="6138" y="631937"/>
                    <a:pt x="18047" y="462808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0009C90-E2AF-407E-A98E-7F7D72FC0D47}"/>
                </a:ext>
              </a:extLst>
            </p:cNvPr>
            <p:cNvSpPr txBox="1"/>
            <p:nvPr/>
          </p:nvSpPr>
          <p:spPr>
            <a:xfrm>
              <a:off x="11068911" y="3105834"/>
              <a:ext cx="7796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C097B874-4198-4491-8B9B-4A3AD67300D7}"/>
              </a:ext>
            </a:extLst>
          </p:cNvPr>
          <p:cNvSpPr/>
          <p:nvPr/>
        </p:nvSpPr>
        <p:spPr>
          <a:xfrm rot="18685182">
            <a:off x="4700874" y="4622525"/>
            <a:ext cx="124407" cy="822960"/>
          </a:xfrm>
          <a:prstGeom prst="rect">
            <a:avLst/>
          </a:prstGeom>
          <a:solidFill>
            <a:srgbClr val="736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607D3CAB-90E0-4A3D-900F-6B1068B79FC1}"/>
              </a:ext>
            </a:extLst>
          </p:cNvPr>
          <p:cNvSpPr/>
          <p:nvPr/>
        </p:nvSpPr>
        <p:spPr>
          <a:xfrm rot="2485182">
            <a:off x="5312593" y="4605575"/>
            <a:ext cx="124407" cy="822960"/>
          </a:xfrm>
          <a:prstGeom prst="rect">
            <a:avLst/>
          </a:prstGeom>
          <a:solidFill>
            <a:srgbClr val="736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68E0C86-6872-4891-9D2E-C44AA63DCC3F}"/>
              </a:ext>
            </a:extLst>
          </p:cNvPr>
          <p:cNvSpPr/>
          <p:nvPr/>
        </p:nvSpPr>
        <p:spPr>
          <a:xfrm>
            <a:off x="5023477" y="3614150"/>
            <a:ext cx="124407" cy="3017520"/>
          </a:xfrm>
          <a:prstGeom prst="rect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5A78D6A9-DE3A-4437-806D-08CEBA7505FB}"/>
              </a:ext>
            </a:extLst>
          </p:cNvPr>
          <p:cNvCxnSpPr/>
          <p:nvPr/>
        </p:nvCxnSpPr>
        <p:spPr>
          <a:xfrm flipV="1">
            <a:off x="5092938" y="2141195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84FAB2AB-80B9-4098-A56A-BA544D71D713}"/>
              </a:ext>
            </a:extLst>
          </p:cNvPr>
          <p:cNvCxnSpPr>
            <a:cxnSpLocks/>
          </p:cNvCxnSpPr>
          <p:nvPr/>
        </p:nvCxnSpPr>
        <p:spPr>
          <a:xfrm rot="2700000" flipV="1">
            <a:off x="5451514" y="2543114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E36594A-8E81-4A2E-AAD9-651691A392D3}"/>
              </a:ext>
            </a:extLst>
          </p:cNvPr>
          <p:cNvCxnSpPr>
            <a:cxnSpLocks/>
          </p:cNvCxnSpPr>
          <p:nvPr/>
        </p:nvCxnSpPr>
        <p:spPr>
          <a:xfrm rot="8100000" flipV="1">
            <a:off x="5500632" y="3218931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FEF61186-B700-4F0D-A390-8A80DED958B7}"/>
              </a:ext>
            </a:extLst>
          </p:cNvPr>
          <p:cNvCxnSpPr>
            <a:cxnSpLocks/>
          </p:cNvCxnSpPr>
          <p:nvPr/>
        </p:nvCxnSpPr>
        <p:spPr>
          <a:xfrm rot="13500000" flipV="1">
            <a:off x="4723720" y="3235373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94B356FB-C6F5-4B78-8847-9EF2A36A2001}"/>
              </a:ext>
            </a:extLst>
          </p:cNvPr>
          <p:cNvCxnSpPr>
            <a:cxnSpLocks/>
          </p:cNvCxnSpPr>
          <p:nvPr/>
        </p:nvCxnSpPr>
        <p:spPr>
          <a:xfrm rot="18900000" flipV="1">
            <a:off x="4785046" y="2590067"/>
            <a:ext cx="0" cy="612811"/>
          </a:xfrm>
          <a:prstGeom prst="straightConnector1">
            <a:avLst/>
          </a:prstGeom>
          <a:ln>
            <a:solidFill>
              <a:srgbClr val="736759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rapezoid 39">
            <a:extLst>
              <a:ext uri="{FF2B5EF4-FFF2-40B4-BE49-F238E27FC236}">
                <a16:creationId xmlns:a16="http://schemas.microsoft.com/office/drawing/2014/main" xmlns="" id="{ACDBEC32-2954-449D-A9A4-094EF48BCD52}"/>
              </a:ext>
            </a:extLst>
          </p:cNvPr>
          <p:cNvSpPr/>
          <p:nvPr/>
        </p:nvSpPr>
        <p:spPr>
          <a:xfrm>
            <a:off x="3723637" y="6631522"/>
            <a:ext cx="2716617" cy="335191"/>
          </a:xfrm>
          <a:prstGeom prst="trapezoid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9E56EAE-966A-485D-9091-8406A90918A1}"/>
              </a:ext>
            </a:extLst>
          </p:cNvPr>
          <p:cNvGrpSpPr/>
          <p:nvPr/>
        </p:nvGrpSpPr>
        <p:grpSpPr>
          <a:xfrm>
            <a:off x="4518216" y="2566550"/>
            <a:ext cx="1175449" cy="1175449"/>
            <a:chOff x="5521277" y="2453771"/>
            <a:chExt cx="1175449" cy="117544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6B772A4A-5678-46CF-A04A-761228137717}"/>
                </a:ext>
              </a:extLst>
            </p:cNvPr>
            <p:cNvSpPr/>
            <p:nvPr/>
          </p:nvSpPr>
          <p:spPr>
            <a:xfrm>
              <a:off x="5521277" y="2453771"/>
              <a:ext cx="1175449" cy="1175449"/>
            </a:xfrm>
            <a:prstGeom prst="ellipse">
              <a:avLst/>
            </a:prstGeom>
            <a:solidFill>
              <a:srgbClr val="5B4A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14581796-F4EF-4982-B2EF-3B4B3CBC181A}"/>
                </a:ext>
              </a:extLst>
            </p:cNvPr>
            <p:cNvSpPr/>
            <p:nvPr/>
          </p:nvSpPr>
          <p:spPr>
            <a:xfrm>
              <a:off x="5631994" y="2567034"/>
              <a:ext cx="954013" cy="95401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BFDDB39-D530-4051-8BF2-DF85E25AF5E4}"/>
                </a:ext>
              </a:extLst>
            </p:cNvPr>
            <p:cNvSpPr txBox="1"/>
            <p:nvPr/>
          </p:nvSpPr>
          <p:spPr>
            <a:xfrm>
              <a:off x="5571445" y="2684138"/>
              <a:ext cx="10461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5B4A42"/>
                  </a:solidFill>
                  <a:latin typeface="Oswald" panose="02000503000000000000" pitchFamily="2" charset="0"/>
                </a:rPr>
                <a:t>Besoin</a:t>
              </a:r>
              <a:r>
                <a:rPr lang="en-US" dirty="0" smtClean="0">
                  <a:solidFill>
                    <a:srgbClr val="5B4A42"/>
                  </a:solidFill>
                  <a:latin typeface="Oswald" panose="02000503000000000000" pitchFamily="2" charset="0"/>
                </a:rPr>
                <a:t> non </a:t>
              </a:r>
              <a:r>
                <a:rPr lang="en-US" dirty="0" err="1" smtClean="0">
                  <a:solidFill>
                    <a:srgbClr val="5B4A42"/>
                  </a:solidFill>
                  <a:latin typeface="Oswald" panose="02000503000000000000" pitchFamily="2" charset="0"/>
                </a:rPr>
                <a:t>fonctionelles</a:t>
              </a:r>
              <a:endParaRPr lang="en-US" dirty="0">
                <a:solidFill>
                  <a:srgbClr val="5B4A42"/>
                </a:solidFill>
                <a:latin typeface="Oswald" panose="02000503000000000000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3C8DABB4-CB56-4EC4-B396-7B4A39D7A733}"/>
              </a:ext>
            </a:extLst>
          </p:cNvPr>
          <p:cNvGrpSpPr/>
          <p:nvPr/>
        </p:nvGrpSpPr>
        <p:grpSpPr>
          <a:xfrm>
            <a:off x="4323423" y="520242"/>
            <a:ext cx="1565031" cy="1342841"/>
            <a:chOff x="5326484" y="407463"/>
            <a:chExt cx="1565031" cy="1342841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xmlns="" id="{71D41420-DD26-44CB-9C70-102573C2D2AB}"/>
                </a:ext>
              </a:extLst>
            </p:cNvPr>
            <p:cNvSpPr/>
            <p:nvPr/>
          </p:nvSpPr>
          <p:spPr>
            <a:xfrm rot="2700000">
              <a:off x="5424579" y="407463"/>
              <a:ext cx="1342841" cy="1342841"/>
            </a:xfrm>
            <a:prstGeom prst="roundRect">
              <a:avLst>
                <a:gd name="adj" fmla="val 7148"/>
              </a:avLst>
            </a:prstGeom>
            <a:solidFill>
              <a:srgbClr val="8DC6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6A283F2F-C4C7-4221-BC4B-055A106E4F4A}"/>
                </a:ext>
              </a:extLst>
            </p:cNvPr>
            <p:cNvSpPr txBox="1"/>
            <p:nvPr/>
          </p:nvSpPr>
          <p:spPr>
            <a:xfrm>
              <a:off x="5326484" y="834399"/>
              <a:ext cx="1565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Scalabilité</a:t>
              </a:r>
              <a:r>
                <a:rPr lang="fr-FR" sz="2400" dirty="0"/>
                <a:t> </a:t>
              </a:r>
              <a:endParaRPr lang="en-US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EF750591-07D6-42C7-92F6-B2E476BA905F}"/>
              </a:ext>
            </a:extLst>
          </p:cNvPr>
          <p:cNvGrpSpPr/>
          <p:nvPr/>
        </p:nvGrpSpPr>
        <p:grpSpPr>
          <a:xfrm>
            <a:off x="5469538" y="1533322"/>
            <a:ext cx="1342841" cy="1342841"/>
            <a:chOff x="6472599" y="1420543"/>
            <a:chExt cx="1342841" cy="134284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5B472190-8C1D-4373-BC23-0527C8F95EB9}"/>
                </a:ext>
              </a:extLst>
            </p:cNvPr>
            <p:cNvSpPr/>
            <p:nvPr/>
          </p:nvSpPr>
          <p:spPr>
            <a:xfrm rot="2700000">
              <a:off x="6472599" y="1420543"/>
              <a:ext cx="1342841" cy="1342841"/>
            </a:xfrm>
            <a:prstGeom prst="roundRect">
              <a:avLst>
                <a:gd name="adj" fmla="val 7148"/>
              </a:avLst>
            </a:prstGeom>
            <a:solidFill>
              <a:srgbClr val="3AB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6A16A6C4-8527-4271-8D5D-0A38EE448D61}"/>
                </a:ext>
              </a:extLst>
            </p:cNvPr>
            <p:cNvSpPr txBox="1"/>
            <p:nvPr/>
          </p:nvSpPr>
          <p:spPr>
            <a:xfrm>
              <a:off x="6599990" y="1809717"/>
              <a:ext cx="1142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Clarté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23D0EC25-F4B7-497C-90C7-750C360C4415}"/>
              </a:ext>
            </a:extLst>
          </p:cNvPr>
          <p:cNvGrpSpPr/>
          <p:nvPr/>
        </p:nvGrpSpPr>
        <p:grpSpPr>
          <a:xfrm>
            <a:off x="3171558" y="1533323"/>
            <a:ext cx="1544781" cy="1342841"/>
            <a:chOff x="4174619" y="1420544"/>
            <a:chExt cx="1544781" cy="134284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xmlns="" id="{DBEA7ADF-C5AD-48BE-AAE4-864D309DE5C2}"/>
                </a:ext>
              </a:extLst>
            </p:cNvPr>
            <p:cNvSpPr/>
            <p:nvPr/>
          </p:nvSpPr>
          <p:spPr>
            <a:xfrm rot="2700000">
              <a:off x="4376559" y="1420544"/>
              <a:ext cx="1342841" cy="1342841"/>
            </a:xfrm>
            <a:prstGeom prst="roundRect">
              <a:avLst>
                <a:gd name="adj" fmla="val 7148"/>
              </a:avLst>
            </a:prstGeom>
            <a:solidFill>
              <a:srgbClr val="3AB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81C60991-A306-4C52-8155-99FD1E89F0DD}"/>
                </a:ext>
              </a:extLst>
            </p:cNvPr>
            <p:cNvSpPr txBox="1"/>
            <p:nvPr/>
          </p:nvSpPr>
          <p:spPr>
            <a:xfrm>
              <a:off x="4174619" y="1753165"/>
              <a:ext cx="1544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L’efficacité</a:t>
              </a:r>
              <a:r>
                <a:rPr lang="fr-FR" sz="1200" dirty="0"/>
                <a:t> 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-1254700" y="457173"/>
            <a:ext cx="453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                                   3-</a:t>
            </a:r>
            <a:r>
              <a:rPr lang="fr-FR" b="1" dirty="0" smtClean="0">
                <a:solidFill>
                  <a:srgbClr val="7030A0"/>
                </a:solidFill>
              </a:rPr>
              <a:t>  </a:t>
            </a:r>
            <a:r>
              <a:rPr lang="fr-FR" b="1" dirty="0" smtClean="0">
                <a:solidFill>
                  <a:srgbClr val="0070C0"/>
                </a:solidFill>
              </a:rPr>
              <a:t>Besoin </a:t>
            </a:r>
            <a:r>
              <a:rPr lang="fr-FR" b="1" dirty="0">
                <a:solidFill>
                  <a:srgbClr val="0070C0"/>
                </a:solidFill>
              </a:rPr>
              <a:t>non fonctionnel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513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4086</TotalTime>
  <Words>628</Words>
  <Application>Microsoft Office PowerPoint</Application>
  <PresentationFormat>Grand écran</PresentationFormat>
  <Paragraphs>160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Oswald</vt:lpstr>
      <vt:lpstr>Times New Roman</vt:lpstr>
      <vt:lpstr>Wingdings</vt:lpstr>
      <vt:lpstr>Office Theme</vt:lpstr>
      <vt:lpstr>Présentation PowerPoint</vt:lpstr>
      <vt:lpstr>Présentation PowerPoint</vt:lpstr>
      <vt:lpstr>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3-   Table de faits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owaisarabia@gmail.com</dc:creator>
  <cp:lastModifiedBy>dell</cp:lastModifiedBy>
  <cp:revision>75</cp:revision>
  <dcterms:created xsi:type="dcterms:W3CDTF">2019-09-27T08:22:42Z</dcterms:created>
  <dcterms:modified xsi:type="dcterms:W3CDTF">2020-01-24T12:05:17Z</dcterms:modified>
</cp:coreProperties>
</file>